
<file path=[Content_Types].xml><?xml version="1.0" encoding="utf-8"?>
<Types xmlns="http://schemas.openxmlformats.org/package/2006/content-types">
  <Default Extension="emf" ContentType="image/x-emf"/>
  <Default Extension="jpeg" ContentType="image/jpeg"/>
  <Default Extension="mpg" ContentType="vide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2" r:id="rId3"/>
    <p:sldId id="257" r:id="rId4"/>
    <p:sldId id="258" r:id="rId5"/>
    <p:sldId id="259" r:id="rId6"/>
    <p:sldId id="260" r:id="rId7"/>
    <p:sldId id="261"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0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317" autoAdjust="0"/>
  </p:normalViewPr>
  <p:slideViewPr>
    <p:cSldViewPr snapToGrid="0" snapToObjects="1">
      <p:cViewPr varScale="1">
        <p:scale>
          <a:sx n="28" d="100"/>
          <a:sy n="28" d="100"/>
        </p:scale>
        <p:origin x="104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8BF51-836B-7449-9F65-E8C2FC58CBFB}" type="datetimeFigureOut">
              <a:rPr lang="nl-NL" smtClean="0"/>
              <a:t>11-5-2021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61B5FE-902A-4341-9F91-9FE6F86CFF45}" type="slidenum">
              <a:rPr lang="nl-NL" smtClean="0"/>
              <a:t>‹nr.›</a:t>
            </a:fld>
            <a:endParaRPr lang="nl-NL"/>
          </a:p>
        </p:txBody>
      </p:sp>
    </p:spTree>
    <p:extLst>
      <p:ext uri="{BB962C8B-B14F-4D97-AF65-F5344CB8AC3E}">
        <p14:creationId xmlns:p14="http://schemas.microsoft.com/office/powerpoint/2010/main" val="807120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vs.nl/actueel/nieuws/webinar-npo-naar-een-haalbaar-gedragen-en-duurzaam-pla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vs.nl/actueel/nieuws/online-werkbijeenkomst-nationaal-programma-onderwij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hlinkClick r:id="rId3"/>
              </a:rPr>
              <a:t>Webinar NPO 'Naar een haalbaar, gedragen en duurzaam plan' - Algemene Vereniging Schoolleiders (avs.nl)</a:t>
            </a:r>
            <a:endParaRPr lang="nl-NL"/>
          </a:p>
        </p:txBody>
      </p:sp>
      <p:sp>
        <p:nvSpPr>
          <p:cNvPr id="4" name="Tijdelijke aanduiding voor dianummer 3"/>
          <p:cNvSpPr>
            <a:spLocks noGrp="1"/>
          </p:cNvSpPr>
          <p:nvPr>
            <p:ph type="sldNum" sz="quarter" idx="5"/>
          </p:nvPr>
        </p:nvSpPr>
        <p:spPr/>
        <p:txBody>
          <a:bodyPr/>
          <a:lstStyle/>
          <a:p>
            <a:fld id="{1D61B5FE-902A-4341-9F91-9FE6F86CFF45}" type="slidenum">
              <a:rPr lang="nl-NL" smtClean="0"/>
              <a:t>1</a:t>
            </a:fld>
            <a:endParaRPr lang="nl-NL"/>
          </a:p>
        </p:txBody>
      </p:sp>
    </p:spTree>
    <p:extLst>
      <p:ext uri="{BB962C8B-B14F-4D97-AF65-F5344CB8AC3E}">
        <p14:creationId xmlns:p14="http://schemas.microsoft.com/office/powerpoint/2010/main" val="4203711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ts val="1400"/>
              </a:lnSpc>
              <a:spcBef>
                <a:spcPts val="2200"/>
              </a:spcBef>
            </a:pPr>
            <a:r>
              <a:rPr lang="nl-NL" sz="1800" b="1" kern="0" dirty="0">
                <a:solidFill>
                  <a:srgbClr val="5B9BD5"/>
                </a:solidFill>
                <a:effectLst/>
                <a:latin typeface="Calibri Light" panose="020F0302020204030204" pitchFamily="34" charset="0"/>
                <a:ea typeface="Times New Roman" panose="02020603050405020304" pitchFamily="18" charset="0"/>
                <a:cs typeface="Times New Roman" panose="02020603050405020304" pitchFamily="18" charset="0"/>
              </a:rPr>
              <a:t>Duiding proactieve rol GMR</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NPO richt zich op schoolniveau. De rol van de GMR is toezien dat alle scholen, schoolleiding en medezeggenschap, aan de slag gaan met de onderzoeks- en planfase en dat het formele medezeggenschapstraject op schoolniveau ordentelijk verloopt.</a:t>
            </a:r>
          </a:p>
          <a:p>
            <a:pPr>
              <a:lnSpc>
                <a:spcPct val="107000"/>
              </a:lnSpc>
              <a:spcAft>
                <a:spcPts val="800"/>
              </a:spcAft>
            </a:pPr>
            <a:r>
              <a:rPr lang="nl-NL" sz="1800" dirty="0" err="1">
                <a:effectLst/>
                <a:latin typeface="Calibri" panose="020F0502020204030204" pitchFamily="34" charset="0"/>
                <a:ea typeface="Calibri" panose="020F0502020204030204" pitchFamily="34" charset="0"/>
                <a:cs typeface="Times New Roman" panose="02020603050405020304" pitchFamily="18" charset="0"/>
              </a:rPr>
              <a:t>Bovenschoolse</a:t>
            </a:r>
            <a:r>
              <a:rPr lang="nl-NL" sz="1800" dirty="0">
                <a:effectLst/>
                <a:latin typeface="Calibri" panose="020F0502020204030204" pitchFamily="34" charset="0"/>
                <a:ea typeface="Calibri" panose="020F0502020204030204" pitchFamily="34" charset="0"/>
                <a:cs typeface="Times New Roman" panose="02020603050405020304" pitchFamily="18" charset="0"/>
              </a:rPr>
              <a:t> en bestuurlijke samenwerking(en) van uitvoering van de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schooloverstijgende</a:t>
            </a:r>
            <a:r>
              <a:rPr lang="nl-NL" sz="1800" dirty="0">
                <a:effectLst/>
                <a:latin typeface="Calibri" panose="020F0502020204030204" pitchFamily="34" charset="0"/>
                <a:ea typeface="Calibri" panose="020F0502020204030204" pitchFamily="34" charset="0"/>
                <a:cs typeface="Times New Roman" panose="02020603050405020304" pitchFamily="18" charset="0"/>
              </a:rPr>
              <a:t> onderdelen uit de ingestemde schoolse plannen van aanpak is instemming plichtig. </a:t>
            </a:r>
          </a:p>
          <a:p>
            <a:pPr>
              <a:lnSpc>
                <a:spcPts val="1400"/>
              </a:lnSpc>
              <a:spcBef>
                <a:spcPts val="2200"/>
              </a:spcBef>
            </a:pPr>
            <a:r>
              <a:rPr lang="nl-NL" sz="1800" b="1" kern="0" dirty="0">
                <a:solidFill>
                  <a:srgbClr val="5B9BD5"/>
                </a:solidFill>
                <a:effectLst/>
                <a:latin typeface="Calibri Light" panose="020F0302020204030204" pitchFamily="34" charset="0"/>
                <a:ea typeface="Times New Roman" panose="02020603050405020304" pitchFamily="18" charset="0"/>
                <a:cs typeface="Times New Roman" panose="02020603050405020304" pitchFamily="18" charset="0"/>
              </a:rPr>
              <a:t>Verantwoording</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Door schoolbestuur: doelmatigheid besteding verkregen middelen NPO in jaarverslag;</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Raden van toezicht zien vanuit hun rol toe dat bestuur het proces en besteding van de middelen juist en doelmatig doorloopt en verantwoordt.</a:t>
            </a:r>
          </a:p>
          <a:p>
            <a:pPr>
              <a:lnSpc>
                <a:spcPct val="107000"/>
              </a:lnSpc>
              <a:spcAft>
                <a:spcPts val="800"/>
              </a:spcAft>
            </a:pP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 www.nponderwijs.nl  Brief aan schoolbesturen en schoolleiders op 17 mei 2021</a:t>
            </a:r>
          </a:p>
          <a:p>
            <a:pPr>
              <a:lnSpc>
                <a:spcPct val="107000"/>
              </a:lnSpc>
              <a:spcAft>
                <a:spcPts val="800"/>
              </a:spcAft>
            </a:pPr>
            <a:endParaRPr lang="nl-NL" sz="1800" dirty="0">
              <a:effectLst/>
              <a:latin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cs typeface="Times New Roman" panose="02020603050405020304" pitchFamily="18" charset="0"/>
              </a:rPr>
              <a:t>Webinar op avs.nl </a:t>
            </a:r>
          </a:p>
          <a:p>
            <a:pPr algn="l"/>
            <a:r>
              <a:rPr lang="nl-NL" sz="2800" b="0" i="0" dirty="0">
                <a:solidFill>
                  <a:srgbClr val="000000"/>
                </a:solidFill>
                <a:effectLst/>
                <a:latin typeface="objektiv-mk2"/>
              </a:rPr>
              <a:t>In dit </a:t>
            </a:r>
            <a:r>
              <a:rPr lang="nl-NL" sz="2800" b="0" i="0" dirty="0" err="1">
                <a:solidFill>
                  <a:srgbClr val="000000"/>
                </a:solidFill>
                <a:effectLst/>
                <a:latin typeface="objektiv-mk2"/>
              </a:rPr>
              <a:t>webinar</a:t>
            </a:r>
            <a:r>
              <a:rPr lang="nl-NL" sz="2800" b="0" i="0" dirty="0">
                <a:solidFill>
                  <a:srgbClr val="000000"/>
                </a:solidFill>
                <a:effectLst/>
                <a:latin typeface="objektiv-mk2"/>
              </a:rPr>
              <a:t> delen </a:t>
            </a:r>
            <a:r>
              <a:rPr lang="nl-NL" sz="2800" b="0" i="0" dirty="0" err="1">
                <a:solidFill>
                  <a:srgbClr val="000000"/>
                </a:solidFill>
                <a:effectLst/>
                <a:latin typeface="objektiv-mk2"/>
              </a:rPr>
              <a:t>Anje</a:t>
            </a:r>
            <a:r>
              <a:rPr lang="nl-NL" sz="2800" b="0" i="0" dirty="0">
                <a:solidFill>
                  <a:srgbClr val="000000"/>
                </a:solidFill>
                <a:effectLst/>
                <a:latin typeface="objektiv-mk2"/>
              </a:rPr>
              <a:t> Ros (Lector Goed leraarschap, Goed leiderschap, </a:t>
            </a:r>
            <a:r>
              <a:rPr lang="nl-NL" sz="2800" b="0" i="0" dirty="0" err="1">
                <a:solidFill>
                  <a:srgbClr val="000000"/>
                </a:solidFill>
                <a:effectLst/>
                <a:latin typeface="objektiv-mk2"/>
              </a:rPr>
              <a:t>Fontys</a:t>
            </a:r>
            <a:r>
              <a:rPr lang="nl-NL" sz="2800" b="0" i="0" dirty="0">
                <a:solidFill>
                  <a:srgbClr val="000000"/>
                </a:solidFill>
                <a:effectLst/>
                <a:latin typeface="objektiv-mk2"/>
              </a:rPr>
              <a:t> Hogescholen) en Loes van </a:t>
            </a:r>
            <a:r>
              <a:rPr lang="nl-NL" sz="2800" b="0" i="0" dirty="0" err="1">
                <a:solidFill>
                  <a:srgbClr val="000000"/>
                </a:solidFill>
                <a:effectLst/>
                <a:latin typeface="objektiv-mk2"/>
              </a:rPr>
              <a:t>Wessum</a:t>
            </a:r>
            <a:r>
              <a:rPr lang="nl-NL" sz="2800" b="0" i="0" dirty="0">
                <a:solidFill>
                  <a:srgbClr val="000000"/>
                </a:solidFill>
                <a:effectLst/>
                <a:latin typeface="objektiv-mk2"/>
              </a:rPr>
              <a:t> (</a:t>
            </a:r>
            <a:r>
              <a:rPr lang="nl-NL" sz="2800" b="0" i="0" dirty="0" err="1">
                <a:solidFill>
                  <a:srgbClr val="000000"/>
                </a:solidFill>
                <a:effectLst/>
                <a:latin typeface="objektiv-mk2"/>
              </a:rPr>
              <a:t>associate</a:t>
            </a:r>
            <a:r>
              <a:rPr lang="nl-NL" sz="2800" b="0" i="0" dirty="0">
                <a:solidFill>
                  <a:srgbClr val="000000"/>
                </a:solidFill>
                <a:effectLst/>
                <a:latin typeface="objektiv-mk2"/>
              </a:rPr>
              <a:t> lector Leiderschap in Onderwijs en Opvoeding, Windesheim) goede tips om met jouw school en team te komen tot een haalbaar, gedragen en duurzaam NPO-plan.</a:t>
            </a:r>
          </a:p>
          <a:p>
            <a:br>
              <a:rPr lang="nl-NL" sz="2800" dirty="0"/>
            </a:br>
            <a:r>
              <a:rPr lang="nl-NL" dirty="0">
                <a:hlinkClick r:id="rId3"/>
              </a:rPr>
              <a:t>Online werkbijeenkomst Nationaal Programma Onderwijs - Algemene Vereniging Schoolleiders (avs.nl)</a:t>
            </a:r>
            <a:r>
              <a:rPr lang="nl-NL" dirty="0"/>
              <a:t> op 28 mei 9:15 -10:15</a:t>
            </a:r>
          </a:p>
        </p:txBody>
      </p:sp>
      <p:sp>
        <p:nvSpPr>
          <p:cNvPr id="4" name="Tijdelijke aanduiding voor dianummer 3"/>
          <p:cNvSpPr>
            <a:spLocks noGrp="1"/>
          </p:cNvSpPr>
          <p:nvPr>
            <p:ph type="sldNum" sz="quarter" idx="5"/>
          </p:nvPr>
        </p:nvSpPr>
        <p:spPr/>
        <p:txBody>
          <a:bodyPr/>
          <a:lstStyle/>
          <a:p>
            <a:fld id="{1D61B5FE-902A-4341-9F91-9FE6F86CFF45}" type="slidenum">
              <a:rPr lang="nl-NL" smtClean="0"/>
              <a:t>2</a:t>
            </a:fld>
            <a:endParaRPr lang="nl-NL"/>
          </a:p>
        </p:txBody>
      </p:sp>
    </p:spTree>
    <p:extLst>
      <p:ext uri="{BB962C8B-B14F-4D97-AF65-F5344CB8AC3E}">
        <p14:creationId xmlns:p14="http://schemas.microsoft.com/office/powerpoint/2010/main" val="889603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ts val="1400"/>
              </a:lnSpc>
              <a:spcBef>
                <a:spcPts val="2200"/>
              </a:spcBef>
            </a:pPr>
            <a:r>
              <a:rPr lang="nl-NL" sz="1800" b="1" kern="0" dirty="0">
                <a:solidFill>
                  <a:srgbClr val="5B9BD5"/>
                </a:solidFill>
                <a:effectLst/>
                <a:latin typeface="Calibri Light" panose="020F0302020204030204" pitchFamily="34" charset="0"/>
                <a:ea typeface="Times New Roman" panose="02020603050405020304" pitchFamily="18" charset="0"/>
                <a:cs typeface="Times New Roman" panose="02020603050405020304" pitchFamily="18" charset="0"/>
              </a:rPr>
              <a:t>Schoolplan 2021/2022 en de </a:t>
            </a:r>
            <a:r>
              <a:rPr lang="nl-NL" sz="1800" b="1" kern="0" dirty="0" err="1">
                <a:solidFill>
                  <a:srgbClr val="5B9BD5"/>
                </a:solidFill>
                <a:effectLst/>
                <a:latin typeface="Calibri Light" panose="020F0302020204030204" pitchFamily="34" charset="0"/>
                <a:ea typeface="Times New Roman" panose="02020603050405020304" pitchFamily="18" charset="0"/>
                <a:cs typeface="Times New Roman" panose="02020603050405020304" pitchFamily="18" charset="0"/>
              </a:rPr>
              <a:t>Wms</a:t>
            </a:r>
            <a:r>
              <a:rPr lang="nl-NL" sz="1800" b="1" kern="0" dirty="0">
                <a:solidFill>
                  <a:srgbClr val="5B9BD5"/>
                </a:solidFill>
                <a:effectLst/>
                <a:latin typeface="Calibri Light" panose="020F0302020204030204" pitchFamily="34" charset="0"/>
                <a:ea typeface="Times New Roman" panose="02020603050405020304" pitchFamily="18" charset="0"/>
                <a:cs typeface="Times New Roman" panose="02020603050405020304" pitchFamily="18" charset="0"/>
              </a:rPr>
              <a:t>: monitoring en evaluatie</a:t>
            </a:r>
          </a:p>
          <a:p>
            <a:pPr>
              <a:lnSpc>
                <a:spcPts val="1400"/>
              </a:lnSpc>
              <a:spcBef>
                <a:spcPts val="2200"/>
              </a:spcBef>
            </a:pPr>
            <a:endParaRPr lang="nl-NL" sz="1800" b="1" kern="0" dirty="0">
              <a:solidFill>
                <a:srgbClr val="5B9BD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ts val="1400"/>
              </a:lnSpc>
              <a:spcBef>
                <a:spcPts val="2200"/>
              </a:spcBef>
            </a:pPr>
            <a:endParaRPr lang="nl-NL" sz="1800" b="1" kern="0" dirty="0">
              <a:solidFill>
                <a:srgbClr val="5B9BD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ts val="1400"/>
              </a:lnSpc>
              <a:spcBef>
                <a:spcPts val="2200"/>
              </a:spcBef>
            </a:pPr>
            <a:r>
              <a:rPr lang="nl-NL" sz="1800" b="1" kern="0" dirty="0">
                <a:solidFill>
                  <a:srgbClr val="5B9BD5"/>
                </a:solidFill>
                <a:effectLst/>
                <a:latin typeface="Calibri Light" panose="020F0302020204030204" pitchFamily="34" charset="0"/>
                <a:ea typeface="Times New Roman" panose="02020603050405020304" pitchFamily="18" charset="0"/>
                <a:cs typeface="Times New Roman" panose="02020603050405020304" pitchFamily="18" charset="0"/>
              </a:rPr>
              <a:t>Planning</a:t>
            </a:r>
          </a:p>
          <a:p>
            <a:pPr>
              <a:lnSpc>
                <a:spcPct val="107000"/>
              </a:lnSpc>
              <a:spcAft>
                <a:spcPts val="800"/>
              </a:spcAft>
            </a:pP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b="1" dirty="0">
                <a:effectLst/>
                <a:latin typeface="Calibri" panose="020F0502020204030204" pitchFamily="34" charset="0"/>
                <a:ea typeface="Calibri" panose="020F0502020204030204" pitchFamily="34" charset="0"/>
                <a:cs typeface="Times New Roman" panose="02020603050405020304" pitchFamily="18" charset="0"/>
              </a:rPr>
              <a:t>april</a:t>
            </a:r>
            <a:r>
              <a:rPr lang="nl-NL" sz="1800" dirty="0">
                <a:effectLst/>
                <a:latin typeface="Calibri" panose="020F0502020204030204" pitchFamily="34" charset="0"/>
                <a:ea typeface="Calibri" panose="020F0502020204030204" pitchFamily="34" charset="0"/>
                <a:cs typeface="Times New Roman" panose="02020603050405020304" pitchFamily="18" charset="0"/>
              </a:rPr>
              <a:t> - op basis van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toetsresultaten</a:t>
            </a:r>
            <a:r>
              <a:rPr lang="nl-NL" sz="1800" dirty="0">
                <a:effectLst/>
                <a:latin typeface="Calibri" panose="020F0502020204030204" pitchFamily="34" charset="0"/>
                <a:ea typeface="Calibri" panose="020F0502020204030204" pitchFamily="34" charset="0"/>
                <a:cs typeface="Times New Roman" panose="02020603050405020304" pitchFamily="18" charset="0"/>
              </a:rPr>
              <a:t> en vragenlijsten in kaart brengen welke problemen en onderwijsbehoeften er zijn bij leerlingen van de school. Communicatie hierover tussen schoolleiding en MR over uitkomsten hiervan (uitsluitend over soort problemen/behoeften en het aantal leerlingen die dit betreft). Schoolleiding kan dit uitvoeren naar voorbeeld van het proces rondom de werkdrukmiddelen.</a:t>
            </a:r>
          </a:p>
          <a:p>
            <a:pPr>
              <a:lnSpc>
                <a:spcPct val="107000"/>
              </a:lnSpc>
              <a:spcAft>
                <a:spcPts val="800"/>
              </a:spcAft>
            </a:pPr>
            <a:br>
              <a:rPr lang="nl-NL" sz="1800" b="1" dirty="0">
                <a:effectLst/>
                <a:latin typeface="Calibri" panose="020F0502020204030204" pitchFamily="34" charset="0"/>
                <a:ea typeface="Calibri" panose="020F0502020204030204" pitchFamily="34" charset="0"/>
                <a:cs typeface="Times New Roman" panose="02020603050405020304" pitchFamily="18" charset="0"/>
              </a:rPr>
            </a:br>
            <a:r>
              <a:rPr lang="nl-NL" sz="1800" b="1" dirty="0">
                <a:effectLst/>
                <a:latin typeface="Calibri" panose="020F0502020204030204" pitchFamily="34" charset="0"/>
                <a:ea typeface="Calibri" panose="020F0502020204030204" pitchFamily="34" charset="0"/>
                <a:cs typeface="Times New Roman" panose="02020603050405020304" pitchFamily="18" charset="0"/>
              </a:rPr>
              <a:t>Mei -</a:t>
            </a:r>
            <a:r>
              <a:rPr lang="nl-NL" sz="1800" dirty="0">
                <a:effectLst/>
                <a:latin typeface="Calibri" panose="020F0502020204030204" pitchFamily="34" charset="0"/>
                <a:ea typeface="Calibri" panose="020F0502020204030204" pitchFamily="34" charset="0"/>
                <a:cs typeface="Times New Roman" panose="02020603050405020304" pitchFamily="18" charset="0"/>
              </a:rPr>
              <a:t> scholen kiezen uit keuzemenu welke maatregelen ze willen nemen. </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Rol MR: (kennis hebben van keuzemenu -mogelijkheden voor de school) Zijn de eventueel gekozen maatregelen ook uitvoerbaar op school. Zo niet: welke oplossingen dan wel.</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Overleg MR en schoolleiding over welke problemen en behoeften er zijn, aan welke interventies van het keuzemenu wordt gedacht en hoe dit gerealiseerd kan worden op school.</a:t>
            </a:r>
          </a:p>
          <a:p>
            <a:pPr>
              <a:lnSpc>
                <a:spcPct val="107000"/>
              </a:lnSpc>
              <a:spcAft>
                <a:spcPts val="800"/>
              </a:spcAft>
            </a:pPr>
            <a:br>
              <a:rPr lang="nl-NL" sz="1800" b="1" dirty="0">
                <a:effectLst/>
                <a:latin typeface="Calibri" panose="020F0502020204030204" pitchFamily="34" charset="0"/>
                <a:ea typeface="Calibri" panose="020F0502020204030204" pitchFamily="34" charset="0"/>
                <a:cs typeface="Times New Roman" panose="02020603050405020304" pitchFamily="18" charset="0"/>
              </a:rPr>
            </a:br>
            <a:r>
              <a:rPr lang="nl-NL" sz="1800" b="1" dirty="0">
                <a:effectLst/>
                <a:latin typeface="Calibri" panose="020F0502020204030204" pitchFamily="34" charset="0"/>
                <a:ea typeface="Calibri" panose="020F0502020204030204" pitchFamily="34" charset="0"/>
                <a:cs typeface="Times New Roman" panose="02020603050405020304" pitchFamily="18" charset="0"/>
              </a:rPr>
              <a:t>juni</a:t>
            </a:r>
            <a:r>
              <a:rPr lang="nl-NL" sz="1800" dirty="0">
                <a:effectLst/>
                <a:latin typeface="Calibri" panose="020F0502020204030204" pitchFamily="34" charset="0"/>
                <a:ea typeface="Calibri" panose="020F0502020204030204" pitchFamily="34" charset="0"/>
                <a:cs typeface="Times New Roman" panose="02020603050405020304" pitchFamily="18" charset="0"/>
              </a:rPr>
              <a:t> - scholen horen welk budget precies beschikbaar is voor de school. Communicatie hierover tussen  schoolleiding en MR. De MR weet dan of de eerder besproken voorstellen ook gerealiseerd kunnen worden.</a:t>
            </a:r>
          </a:p>
          <a:p>
            <a:endParaRPr lang="nl-NL" dirty="0"/>
          </a:p>
          <a:p>
            <a:pPr>
              <a:lnSpc>
                <a:spcPts val="1400"/>
              </a:lnSpc>
              <a:spcBef>
                <a:spcPts val="2200"/>
              </a:spcBef>
            </a:pPr>
            <a:r>
              <a:rPr lang="nl-NL" sz="1200" b="1" kern="0" dirty="0">
                <a:solidFill>
                  <a:srgbClr val="5B9BD5"/>
                </a:solidFill>
                <a:effectLst/>
                <a:latin typeface="Calibri Light" panose="020F0302020204030204" pitchFamily="34" charset="0"/>
                <a:ea typeface="Times New Roman" panose="02020603050405020304" pitchFamily="18" charset="0"/>
                <a:cs typeface="Times New Roman" panose="02020603050405020304" pitchFamily="18" charset="0"/>
              </a:rPr>
              <a:t>Schoolplan 2021-2022</a:t>
            </a:r>
          </a:p>
          <a:p>
            <a:pPr>
              <a:lnSpc>
                <a:spcPct val="107000"/>
              </a:lnSpc>
              <a:spcAft>
                <a:spcPts val="80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Instemmingsrecht MR: schoolplan (artikel 10 lid 1b, WMS). Het NPO programma is een aanvulling van het schoolplan</a:t>
            </a:r>
          </a:p>
          <a:p>
            <a:endParaRPr lang="nl-NL" dirty="0"/>
          </a:p>
        </p:txBody>
      </p:sp>
      <p:sp>
        <p:nvSpPr>
          <p:cNvPr id="4" name="Tijdelijke aanduiding voor dianummer 3"/>
          <p:cNvSpPr>
            <a:spLocks noGrp="1"/>
          </p:cNvSpPr>
          <p:nvPr>
            <p:ph type="sldNum" sz="quarter" idx="5"/>
          </p:nvPr>
        </p:nvSpPr>
        <p:spPr/>
        <p:txBody>
          <a:bodyPr/>
          <a:lstStyle/>
          <a:p>
            <a:fld id="{1D61B5FE-902A-4341-9F91-9FE6F86CFF45}" type="slidenum">
              <a:rPr lang="nl-NL" smtClean="0"/>
              <a:t>3</a:t>
            </a:fld>
            <a:endParaRPr lang="nl-NL"/>
          </a:p>
        </p:txBody>
      </p:sp>
    </p:spTree>
    <p:extLst>
      <p:ext uri="{BB962C8B-B14F-4D97-AF65-F5344CB8AC3E}">
        <p14:creationId xmlns:p14="http://schemas.microsoft.com/office/powerpoint/2010/main" val="1466148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1D61B5FE-902A-4341-9F91-9FE6F86CFF45}" type="slidenum">
              <a:rPr lang="nl-NL" smtClean="0"/>
              <a:t>4</a:t>
            </a:fld>
            <a:endParaRPr lang="nl-NL"/>
          </a:p>
        </p:txBody>
      </p:sp>
    </p:spTree>
    <p:extLst>
      <p:ext uri="{BB962C8B-B14F-4D97-AF65-F5344CB8AC3E}">
        <p14:creationId xmlns:p14="http://schemas.microsoft.com/office/powerpoint/2010/main" val="1885959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200" b="1" u="sng" dirty="0">
                <a:effectLst/>
                <a:latin typeface="Calibri" panose="020F0502020204030204" pitchFamily="34" charset="0"/>
                <a:ea typeface="Calibri" panose="020F0502020204030204" pitchFamily="34" charset="0"/>
                <a:cs typeface="Times New Roman" panose="02020603050405020304" pitchFamily="18" charset="0"/>
              </a:rPr>
              <a:t>Monitoring en evaluatie</a:t>
            </a:r>
          </a:p>
          <a:p>
            <a:pPr>
              <a:lnSpc>
                <a:spcPct val="107000"/>
              </a:lnSpc>
              <a:spcAft>
                <a:spcPts val="800"/>
              </a:spcAft>
            </a:pPr>
            <a:endParaRPr lang="nl-NL" sz="1200" b="1"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b="1" u="sng" dirty="0">
                <a:effectLst/>
                <a:latin typeface="Calibri" panose="020F0502020204030204" pitchFamily="34" charset="0"/>
                <a:ea typeface="Calibri" panose="020F0502020204030204" pitchFamily="34" charset="0"/>
                <a:cs typeface="Times New Roman" panose="02020603050405020304" pitchFamily="18" charset="0"/>
              </a:rPr>
              <a:t>Rol schoolleiding</a:t>
            </a:r>
            <a:br>
              <a:rPr lang="nl-NL" sz="1200" dirty="0">
                <a:effectLst/>
                <a:latin typeface="Calibri" panose="020F0502020204030204" pitchFamily="34" charset="0"/>
                <a:ea typeface="Calibri" panose="020F0502020204030204" pitchFamily="34" charset="0"/>
                <a:cs typeface="Times New Roman" panose="02020603050405020304" pitchFamily="18" charset="0"/>
              </a:rPr>
            </a:br>
            <a:r>
              <a:rPr lang="nl-NL" sz="1200" dirty="0">
                <a:effectLst/>
                <a:latin typeface="Calibri" panose="020F0502020204030204" pitchFamily="34" charset="0"/>
                <a:ea typeface="Calibri" panose="020F0502020204030204" pitchFamily="34" charset="0"/>
                <a:cs typeface="Times New Roman" panose="02020603050405020304" pitchFamily="18" charset="0"/>
              </a:rPr>
              <a:t>Door de MR direct in het proces mee te nemen (meedenken/feedback geven) is de inhoud van het voorgestelde schoolprogramma NPO daarmee bekend bij MR. Hierdoor is weinig tijd nodig om instemming te verlenen aan het schoolprogramma NPO van de school. Let op! instemming MR met het schoolprogramma NPO </a:t>
            </a:r>
            <a:r>
              <a:rPr lang="nl-NL" sz="1200" b="1" u="sng" dirty="0">
                <a:effectLst/>
                <a:latin typeface="Calibri" panose="020F0502020204030204" pitchFamily="34" charset="0"/>
                <a:ea typeface="Calibri" panose="020F0502020204030204" pitchFamily="34" charset="0"/>
                <a:cs typeface="Times New Roman" panose="02020603050405020304" pitchFamily="18" charset="0"/>
              </a:rPr>
              <a:t>schriftelijk</a:t>
            </a:r>
            <a:r>
              <a:rPr lang="nl-NL" sz="1200" dirty="0">
                <a:effectLst/>
                <a:latin typeface="Calibri" panose="020F0502020204030204" pitchFamily="34" charset="0"/>
                <a:ea typeface="Calibri" panose="020F0502020204030204" pitchFamily="34" charset="0"/>
                <a:cs typeface="Times New Roman" panose="02020603050405020304" pitchFamily="18" charset="0"/>
              </a:rPr>
              <a:t> bevestigen aan de schoolleiding. De schoolleiding kan de schriftelijke bevestiging dan meesturen met de aanvraag.</a:t>
            </a:r>
          </a:p>
          <a:p>
            <a:pPr>
              <a:lnSpc>
                <a:spcPct val="107000"/>
              </a:lnSpc>
              <a:spcAft>
                <a:spcPts val="80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Scholen laten ten eerste weten of ze een schoolscan en een daarop gebaseerd plan hebben gemaakt, ten tweede of dat plan instemming heeft van de medezeggenschapsraad en ten derde op hoofdlijnen wat er uit de scan is gekomen en welke maatregelen ze hebben gekozen.</a:t>
            </a:r>
            <a:br>
              <a:rPr lang="nl-NL" sz="1200" dirty="0">
                <a:effectLst/>
                <a:latin typeface="Calibri" panose="020F0502020204030204" pitchFamily="34" charset="0"/>
                <a:ea typeface="Calibri" panose="020F0502020204030204" pitchFamily="34" charset="0"/>
                <a:cs typeface="Times New Roman" panose="02020603050405020304" pitchFamily="18" charset="0"/>
              </a:rPr>
            </a:b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Ook informeren scholen de gemeente over de schoolscan en het schoolprogramma. Aan het eind van het jaar leggen schoolbesturen verantwoording af in het jaarverslag.</a:t>
            </a:r>
          </a:p>
          <a:p>
            <a:pPr>
              <a:lnSpc>
                <a:spcPts val="1400"/>
              </a:lnSpc>
              <a:spcBef>
                <a:spcPts val="2200"/>
              </a:spcBef>
            </a:pPr>
            <a:endParaRPr lang="nl-NL" sz="1200" b="1" kern="0" dirty="0">
              <a:solidFill>
                <a:srgbClr val="5B9BD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ts val="1400"/>
              </a:lnSpc>
              <a:spcBef>
                <a:spcPts val="2200"/>
              </a:spcBef>
            </a:pPr>
            <a:r>
              <a:rPr lang="nl-NL" sz="1200" b="1" kern="0" dirty="0">
                <a:solidFill>
                  <a:srgbClr val="5B9BD5"/>
                </a:solidFill>
                <a:effectLst/>
                <a:latin typeface="Calibri Light" panose="020F0302020204030204" pitchFamily="34" charset="0"/>
                <a:ea typeface="Times New Roman" panose="02020603050405020304" pitchFamily="18" charset="0"/>
                <a:cs typeface="Times New Roman" panose="02020603050405020304" pitchFamily="18" charset="0"/>
              </a:rPr>
              <a:t>Monitoring</a:t>
            </a:r>
          </a:p>
          <a:p>
            <a:pPr>
              <a:lnSpc>
                <a:spcPct val="107000"/>
              </a:lnSpc>
              <a:spcAft>
                <a:spcPts val="800"/>
              </a:spcAft>
            </a:pPr>
            <a:r>
              <a:rPr lang="nl-NL" sz="1200" b="1" dirty="0">
                <a:effectLst/>
                <a:latin typeface="Calibri" panose="020F0502020204030204" pitchFamily="34" charset="0"/>
                <a:ea typeface="Calibri" panose="020F0502020204030204" pitchFamily="34" charset="0"/>
                <a:cs typeface="Times New Roman" panose="02020603050405020304" pitchFamily="18" charset="0"/>
              </a:rPr>
              <a:t>November</a:t>
            </a:r>
            <a:r>
              <a:rPr lang="nl-NL" sz="1200" dirty="0">
                <a:effectLst/>
                <a:latin typeface="Calibri" panose="020F0502020204030204" pitchFamily="34" charset="0"/>
                <a:ea typeface="Calibri" panose="020F0502020204030204" pitchFamily="34" charset="0"/>
                <a:cs typeface="Times New Roman" panose="02020603050405020304" pitchFamily="18" charset="0"/>
              </a:rPr>
              <a:t> - in begroting controleren of middelen NPO apart worden benoemd en of in toelichting staat beschreven op welke wijze de middelen worden ingezet. </a:t>
            </a:r>
          </a:p>
          <a:p>
            <a:pPr>
              <a:lnSpc>
                <a:spcPct val="107000"/>
              </a:lnSpc>
              <a:spcAft>
                <a:spcPts val="800"/>
              </a:spcAft>
            </a:pPr>
            <a:r>
              <a:rPr lang="nl-NL" sz="1200" b="1" dirty="0">
                <a:effectLst/>
                <a:latin typeface="Calibri" panose="020F0502020204030204" pitchFamily="34" charset="0"/>
                <a:ea typeface="Calibri" panose="020F0502020204030204" pitchFamily="34" charset="0"/>
                <a:cs typeface="Times New Roman" panose="02020603050405020304" pitchFamily="18" charset="0"/>
              </a:rPr>
              <a:t>Juni</a:t>
            </a:r>
            <a:r>
              <a:rPr lang="nl-NL" sz="1200" dirty="0">
                <a:effectLst/>
                <a:latin typeface="Calibri" panose="020F0502020204030204" pitchFamily="34" charset="0"/>
                <a:ea typeface="Calibri" panose="020F0502020204030204" pitchFamily="34" charset="0"/>
                <a:cs typeface="Times New Roman" panose="02020603050405020304" pitchFamily="18" charset="0"/>
              </a:rPr>
              <a:t> - Voor 1 juli het jaarverslag lezen en kijken of er een aparte verantwoording over de middelen van het NPO in vermeld staat. De (G)MR kan hier altijd vragen over stellen aan het bevoegd gezag.</a:t>
            </a:r>
          </a:p>
          <a:p>
            <a:pPr>
              <a:lnSpc>
                <a:spcPct val="107000"/>
              </a:lnSpc>
              <a:spcAft>
                <a:spcPts val="800"/>
              </a:spcAf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Adviesrecht MR bij de begroting en het meerjarig financieel beleid (artikel 11 lid 1b, WMS).</a:t>
            </a:r>
          </a:p>
          <a:p>
            <a:pPr>
              <a:lnSpc>
                <a:spcPct val="107000"/>
              </a:lnSpc>
              <a:spcAft>
                <a:spcPts val="800"/>
              </a:spcAft>
            </a:pPr>
            <a:br>
              <a:rPr lang="nl-NL" sz="1200" dirty="0">
                <a:effectLst/>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4" name="Tijdelijke aanduiding voor dianummer 3"/>
          <p:cNvSpPr>
            <a:spLocks noGrp="1"/>
          </p:cNvSpPr>
          <p:nvPr>
            <p:ph type="sldNum" sz="quarter" idx="5"/>
          </p:nvPr>
        </p:nvSpPr>
        <p:spPr/>
        <p:txBody>
          <a:bodyPr/>
          <a:lstStyle/>
          <a:p>
            <a:fld id="{1D61B5FE-902A-4341-9F91-9FE6F86CFF45}" type="slidenum">
              <a:rPr lang="nl-NL" smtClean="0"/>
              <a:t>5</a:t>
            </a:fld>
            <a:endParaRPr lang="nl-NL"/>
          </a:p>
        </p:txBody>
      </p:sp>
    </p:spTree>
    <p:extLst>
      <p:ext uri="{BB962C8B-B14F-4D97-AF65-F5344CB8AC3E}">
        <p14:creationId xmlns:p14="http://schemas.microsoft.com/office/powerpoint/2010/main" val="2398828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NPO een last of zegen. Gaan we erin slagen om dit te realiseren. </a:t>
            </a:r>
          </a:p>
          <a:p>
            <a:endParaRPr lang="nl-NL" dirty="0"/>
          </a:p>
          <a:p>
            <a:r>
              <a:rPr lang="nl-NL" dirty="0"/>
              <a:t>Wordt het funderend onderwijs opgejaagd door de Overheid, als een antilope door een jachtluipaard?</a:t>
            </a:r>
          </a:p>
          <a:p>
            <a:r>
              <a:rPr lang="nl-NL" dirty="0"/>
              <a:t>Of grijpt elke (school)leider de kans om met het NPO-budget het onderwijs net als de antilope onder zijn/haar arm te nemen en de </a:t>
            </a:r>
            <a:r>
              <a:rPr lang="nl-NL" dirty="0" err="1"/>
              <a:t>kwaliteitslag</a:t>
            </a:r>
            <a:r>
              <a:rPr lang="nl-NL" dirty="0"/>
              <a:t> te realiseren? </a:t>
            </a:r>
          </a:p>
          <a:p>
            <a:endParaRPr lang="nl-NL" dirty="0"/>
          </a:p>
          <a:p>
            <a:endParaRPr lang="nl-NL" dirty="0"/>
          </a:p>
          <a:p>
            <a:r>
              <a:rPr lang="nl-NL" dirty="0"/>
              <a:t>Met sterk SCHOOL</a:t>
            </a:r>
            <a:r>
              <a:rPr lang="nl-NL" b="1" dirty="0"/>
              <a:t>LEIDERSCHAP moet dat lukken!! </a:t>
            </a:r>
            <a:r>
              <a:rPr lang="nl-NL" b="0" dirty="0"/>
              <a:t>En zeker met Sterk Medezeggenschap </a:t>
            </a:r>
            <a:r>
              <a:rPr lang="nl-NL" b="0"/>
              <a:t>als partner.</a:t>
            </a:r>
            <a:endParaRPr lang="nl-NL" b="1" dirty="0"/>
          </a:p>
        </p:txBody>
      </p:sp>
      <p:sp>
        <p:nvSpPr>
          <p:cNvPr id="4" name="Tijdelijke aanduiding voor dianummer 3"/>
          <p:cNvSpPr>
            <a:spLocks noGrp="1"/>
          </p:cNvSpPr>
          <p:nvPr>
            <p:ph type="sldNum" sz="quarter" idx="5"/>
          </p:nvPr>
        </p:nvSpPr>
        <p:spPr/>
        <p:txBody>
          <a:bodyPr/>
          <a:lstStyle/>
          <a:p>
            <a:fld id="{1D61B5FE-902A-4341-9F91-9FE6F86CFF45}" type="slidenum">
              <a:rPr lang="nl-NL" smtClean="0"/>
              <a:t>6</a:t>
            </a:fld>
            <a:endParaRPr lang="nl-NL"/>
          </a:p>
        </p:txBody>
      </p:sp>
    </p:spTree>
    <p:extLst>
      <p:ext uri="{BB962C8B-B14F-4D97-AF65-F5344CB8AC3E}">
        <p14:creationId xmlns:p14="http://schemas.microsoft.com/office/powerpoint/2010/main" val="207182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pagi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jdelijke aanduiding voor tekst 20"/>
          <p:cNvSpPr>
            <a:spLocks noGrp="1"/>
          </p:cNvSpPr>
          <p:nvPr>
            <p:ph type="body" sz="quarter" idx="12" hasCustomPrompt="1"/>
          </p:nvPr>
        </p:nvSpPr>
        <p:spPr>
          <a:xfrm>
            <a:off x="6032500" y="2584450"/>
            <a:ext cx="5168900" cy="685800"/>
          </a:xfrm>
        </p:spPr>
        <p:txBody>
          <a:bodyPr>
            <a:noAutofit/>
          </a:bodyPr>
          <a:lstStyle>
            <a:lvl1pPr marL="0" indent="0">
              <a:buFontTx/>
              <a:buNone/>
              <a:defRPr sz="4500" b="1" i="0">
                <a:solidFill>
                  <a:schemeClr val="bg1"/>
                </a:solidFill>
                <a:latin typeface="News Gothic" pitchFamily="50" charset="0"/>
                <a:ea typeface="News Gothic" pitchFamily="50" charset="0"/>
                <a:cs typeface="News Gothic" pitchFamily="50" charset="0"/>
              </a:defRPr>
            </a:lvl1pPr>
          </a:lstStyle>
          <a:p>
            <a:pPr lvl="0"/>
            <a:r>
              <a:rPr lang="nl-NL" dirty="0"/>
              <a:t>titel </a:t>
            </a:r>
            <a:r>
              <a:rPr lang="nl-NL" dirty="0" err="1"/>
              <a:t>bold</a:t>
            </a:r>
            <a:endParaRPr lang="nl-NL" dirty="0"/>
          </a:p>
        </p:txBody>
      </p:sp>
      <p:sp>
        <p:nvSpPr>
          <p:cNvPr id="22" name="Titel 1"/>
          <p:cNvSpPr>
            <a:spLocks noGrp="1"/>
          </p:cNvSpPr>
          <p:nvPr>
            <p:ph type="title" hasCustomPrompt="1"/>
          </p:nvPr>
        </p:nvSpPr>
        <p:spPr>
          <a:xfrm>
            <a:off x="6032500" y="1652588"/>
            <a:ext cx="5335587" cy="931862"/>
          </a:xfrm>
        </p:spPr>
        <p:txBody>
          <a:bodyPr anchor="b">
            <a:noAutofit/>
          </a:bodyPr>
          <a:lstStyle>
            <a:lvl1pPr>
              <a:lnSpc>
                <a:spcPct val="100000"/>
              </a:lnSpc>
              <a:defRPr sz="4500" b="0" i="0">
                <a:solidFill>
                  <a:schemeClr val="bg1"/>
                </a:solidFill>
                <a:latin typeface="News Gothic" pitchFamily="50" charset="0"/>
                <a:ea typeface="News Gothic" pitchFamily="50" charset="0"/>
                <a:cs typeface="News Gothic" pitchFamily="50" charset="0"/>
              </a:defRPr>
            </a:lvl1pPr>
          </a:lstStyle>
          <a:p>
            <a:r>
              <a:rPr lang="nl-NL" dirty="0"/>
              <a:t>titel light</a:t>
            </a:r>
          </a:p>
        </p:txBody>
      </p:sp>
    </p:spTree>
    <p:extLst>
      <p:ext uri="{BB962C8B-B14F-4D97-AF65-F5344CB8AC3E}">
        <p14:creationId xmlns:p14="http://schemas.microsoft.com/office/powerpoint/2010/main" val="10622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topagina en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kstvak 9"/>
          <p:cNvSpPr txBox="1"/>
          <p:nvPr userDrawn="1"/>
        </p:nvSpPr>
        <p:spPr>
          <a:xfrm>
            <a:off x="3746500" y="215900"/>
            <a:ext cx="184731" cy="369332"/>
          </a:xfrm>
          <a:prstGeom prst="rect">
            <a:avLst/>
          </a:prstGeom>
          <a:noFill/>
        </p:spPr>
        <p:txBody>
          <a:bodyPr wrap="none" rtlCol="0">
            <a:spAutoFit/>
          </a:bodyPr>
          <a:lstStyle/>
          <a:p>
            <a:endParaRPr lang="nl-NL" dirty="0"/>
          </a:p>
        </p:txBody>
      </p:sp>
      <p:sp>
        <p:nvSpPr>
          <p:cNvPr id="16" name="Tijdelijke aanduiding voor tekst 20"/>
          <p:cNvSpPr>
            <a:spLocks noGrp="1"/>
          </p:cNvSpPr>
          <p:nvPr>
            <p:ph type="body" sz="quarter" idx="12" hasCustomPrompt="1"/>
          </p:nvPr>
        </p:nvSpPr>
        <p:spPr>
          <a:xfrm>
            <a:off x="582613" y="2584450"/>
            <a:ext cx="5168900" cy="685800"/>
          </a:xfrm>
        </p:spPr>
        <p:txBody>
          <a:bodyPr>
            <a:noAutofit/>
          </a:bodyPr>
          <a:lstStyle>
            <a:lvl1pPr marL="0" indent="0">
              <a:buFontTx/>
              <a:buNone/>
              <a:defRPr sz="4500" b="1" i="0" baseline="0">
                <a:solidFill>
                  <a:schemeClr val="tx1"/>
                </a:solidFill>
                <a:latin typeface="News Gothic" pitchFamily="50" charset="0"/>
                <a:ea typeface="News Gothic" pitchFamily="50" charset="0"/>
                <a:cs typeface="News Gothic" pitchFamily="50" charset="0"/>
              </a:defRPr>
            </a:lvl1pPr>
          </a:lstStyle>
          <a:p>
            <a:pPr lvl="0"/>
            <a:r>
              <a:rPr lang="nl-NL" dirty="0"/>
              <a:t>titel </a:t>
            </a:r>
            <a:r>
              <a:rPr lang="nl-NL" dirty="0" err="1"/>
              <a:t>bold</a:t>
            </a:r>
            <a:endParaRPr lang="nl-NL" dirty="0"/>
          </a:p>
        </p:txBody>
      </p:sp>
      <p:sp>
        <p:nvSpPr>
          <p:cNvPr id="17" name="Titel 1"/>
          <p:cNvSpPr>
            <a:spLocks noGrp="1"/>
          </p:cNvSpPr>
          <p:nvPr>
            <p:ph type="title" hasCustomPrompt="1"/>
          </p:nvPr>
        </p:nvSpPr>
        <p:spPr>
          <a:xfrm>
            <a:off x="582613" y="1652588"/>
            <a:ext cx="5335587" cy="931862"/>
          </a:xfrm>
        </p:spPr>
        <p:txBody>
          <a:bodyPr anchor="b">
            <a:noAutofit/>
          </a:bodyPr>
          <a:lstStyle>
            <a:lvl1pPr>
              <a:lnSpc>
                <a:spcPct val="100000"/>
              </a:lnSpc>
              <a:defRPr sz="4500" b="0" i="0">
                <a:solidFill>
                  <a:srgbClr val="003063"/>
                </a:solidFill>
                <a:latin typeface="News Gothic" pitchFamily="50" charset="0"/>
                <a:ea typeface="News Gothic" pitchFamily="50" charset="0"/>
                <a:cs typeface="News Gothic" pitchFamily="50" charset="0"/>
              </a:defRPr>
            </a:lvl1pPr>
          </a:lstStyle>
          <a:p>
            <a:r>
              <a:rPr lang="nl-NL" dirty="0"/>
              <a:t>titel light</a:t>
            </a:r>
          </a:p>
        </p:txBody>
      </p:sp>
    </p:spTree>
    <p:extLst>
      <p:ext uri="{BB962C8B-B14F-4D97-AF65-F5344CB8AC3E}">
        <p14:creationId xmlns:p14="http://schemas.microsoft.com/office/powerpoint/2010/main" val="723672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topagina en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582613" y="1104900"/>
            <a:ext cx="5335587" cy="931862"/>
          </a:xfrm>
        </p:spPr>
        <p:txBody>
          <a:bodyPr anchor="b">
            <a:normAutofit/>
          </a:bodyPr>
          <a:lstStyle>
            <a:lvl1pPr>
              <a:lnSpc>
                <a:spcPct val="100000"/>
              </a:lnSpc>
              <a:defRPr sz="4000" b="1" i="0">
                <a:solidFill>
                  <a:srgbClr val="003063"/>
                </a:solidFill>
                <a:latin typeface="News Gothic" pitchFamily="50" charset="0"/>
                <a:ea typeface="News Gothic" pitchFamily="50" charset="0"/>
                <a:cs typeface="News Gothic" pitchFamily="50" charset="0"/>
              </a:defRPr>
            </a:lvl1pPr>
          </a:lstStyle>
          <a:p>
            <a:r>
              <a:rPr lang="nl-NL" dirty="0"/>
              <a:t>titel </a:t>
            </a:r>
            <a:r>
              <a:rPr lang="nl-NL" dirty="0" err="1"/>
              <a:t>bold</a:t>
            </a:r>
            <a:endParaRPr lang="nl-NL" dirty="0"/>
          </a:p>
        </p:txBody>
      </p:sp>
      <p:sp>
        <p:nvSpPr>
          <p:cNvPr id="9" name="Tijdelijke aanduiding voor tekst 2"/>
          <p:cNvSpPr>
            <a:spLocks noGrp="1"/>
          </p:cNvSpPr>
          <p:nvPr>
            <p:ph type="body" idx="1" hasCustomPrompt="1"/>
          </p:nvPr>
        </p:nvSpPr>
        <p:spPr>
          <a:xfrm>
            <a:off x="558800" y="2290762"/>
            <a:ext cx="5359400" cy="2967038"/>
          </a:xfrm>
        </p:spPr>
        <p:txBody>
          <a:bodyPr>
            <a:normAutofit/>
          </a:bodyPr>
          <a:lstStyle>
            <a:lvl1pPr marL="342900" indent="-342900">
              <a:lnSpc>
                <a:spcPct val="100000"/>
              </a:lnSpc>
              <a:spcBef>
                <a:spcPts val="0"/>
              </a:spcBef>
              <a:buFont typeface="Arial" charset="0"/>
              <a:buChar char="•"/>
              <a:defRPr sz="2200" b="0" i="0" baseline="0">
                <a:solidFill>
                  <a:schemeClr val="tx1"/>
                </a:solidFill>
                <a:latin typeface="News Gothic" pitchFamily="50" charset="0"/>
                <a:ea typeface="News Gothic" pitchFamily="50" charset="0"/>
                <a:cs typeface="News Gothic" pitchFamily="50" charset="0"/>
              </a:defRPr>
            </a:lvl1pPr>
            <a:lvl2pPr marL="800100" indent="-342900">
              <a:buFont typeface="Arial" charset="0"/>
              <a:buChar char="•"/>
              <a:defRPr sz="2000" b="0" i="0">
                <a:solidFill>
                  <a:schemeClr val="tx1"/>
                </a:solidFill>
                <a:latin typeface="News Gothic" pitchFamily="50" charset="0"/>
                <a:ea typeface="News Gothic" pitchFamily="50" charset="0"/>
                <a:cs typeface="News Gothic" pitchFamily="50" charset="0"/>
              </a:defRPr>
            </a:lvl2pPr>
            <a:lvl3pPr marL="1200150" indent="-285750">
              <a:buFont typeface="Arial" charset="0"/>
              <a:buChar char="•"/>
              <a:defRPr sz="1800" b="0" i="0">
                <a:solidFill>
                  <a:schemeClr val="tx1"/>
                </a:solidFill>
                <a:latin typeface="News Gothic" pitchFamily="50" charset="0"/>
                <a:ea typeface="News Gothic" pitchFamily="50" charset="0"/>
                <a:cs typeface="News Gothic" pitchFamily="50" charset="0"/>
              </a:defRPr>
            </a:lvl3pPr>
            <a:lvl4pPr marL="1657350" indent="-285750">
              <a:buFont typeface="Arial" charset="0"/>
              <a:buChar char="•"/>
              <a:defRPr sz="1600" b="0" i="0">
                <a:solidFill>
                  <a:schemeClr val="tx1"/>
                </a:solidFill>
                <a:latin typeface="News Gothic" pitchFamily="50" charset="0"/>
                <a:ea typeface="News Gothic" pitchFamily="50" charset="0"/>
                <a:cs typeface="News Gothic" pitchFamily="50" charset="0"/>
              </a:defRPr>
            </a:lvl4pPr>
            <a:lvl5pPr marL="2114550" indent="-285750">
              <a:buFont typeface="Arial" charset="0"/>
              <a:buChar char="•"/>
              <a:defRPr sz="1400" b="0" i="0">
                <a:solidFill>
                  <a:schemeClr val="tx1"/>
                </a:solidFill>
                <a:latin typeface="News Gothic" pitchFamily="50" charset="0"/>
                <a:ea typeface="News Gothic" pitchFamily="50" charset="0"/>
                <a:cs typeface="News Gothic" pitchFamily="50"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voeg hier uw opsomming </a:t>
            </a:r>
            <a:br>
              <a:rPr lang="nl-NL" dirty="0"/>
            </a:br>
            <a:r>
              <a:rPr lang="nl-NL" dirty="0"/>
              <a:t>of tekst in</a:t>
            </a:r>
          </a:p>
          <a:p>
            <a:pPr lvl="1"/>
            <a:r>
              <a:rPr lang="nl-NL" dirty="0"/>
              <a:t>tweede niveau</a:t>
            </a:r>
          </a:p>
          <a:p>
            <a:pPr lvl="2"/>
            <a:r>
              <a:rPr lang="nl-NL" dirty="0"/>
              <a:t>derde niveau</a:t>
            </a:r>
          </a:p>
          <a:p>
            <a:pPr lvl="3"/>
            <a:r>
              <a:rPr lang="nl-NL" dirty="0"/>
              <a:t>vierde niveau</a:t>
            </a:r>
          </a:p>
          <a:p>
            <a:pPr lvl="4"/>
            <a:r>
              <a:rPr lang="nl-NL" dirty="0"/>
              <a:t>vijfde niveau</a:t>
            </a:r>
          </a:p>
          <a:p>
            <a:pPr lvl="4"/>
            <a:endParaRPr lang="nl-NL" dirty="0"/>
          </a:p>
        </p:txBody>
      </p:sp>
    </p:spTree>
    <p:extLst>
      <p:ext uri="{BB962C8B-B14F-4D97-AF65-F5344CB8AC3E}">
        <p14:creationId xmlns:p14="http://schemas.microsoft.com/office/powerpoint/2010/main" val="342501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spagi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569913" y="3133725"/>
            <a:ext cx="8599487" cy="3222625"/>
          </a:xfrm>
        </p:spPr>
        <p:txBody>
          <a:bodyPr/>
          <a:lstStyle>
            <a:lvl1pPr>
              <a:lnSpc>
                <a:spcPct val="100000"/>
              </a:lnSpc>
              <a:defRPr sz="2200" b="0" i="0">
                <a:solidFill>
                  <a:srgbClr val="003063"/>
                </a:solidFill>
                <a:latin typeface="News Gothic" pitchFamily="50" charset="0"/>
                <a:ea typeface="News Gothic" pitchFamily="50" charset="0"/>
                <a:cs typeface="News Gothic" pitchFamily="50" charset="0"/>
              </a:defRPr>
            </a:lvl1pPr>
            <a:lvl2pPr>
              <a:lnSpc>
                <a:spcPct val="100000"/>
              </a:lnSpc>
              <a:defRPr sz="2000" b="0" i="0">
                <a:solidFill>
                  <a:srgbClr val="003063"/>
                </a:solidFill>
                <a:latin typeface="News Gothic" pitchFamily="50" charset="0"/>
                <a:ea typeface="News Gothic" pitchFamily="50" charset="0"/>
                <a:cs typeface="News Gothic" pitchFamily="50" charset="0"/>
              </a:defRPr>
            </a:lvl2pPr>
            <a:lvl3pPr>
              <a:defRPr sz="1800" b="0" i="0">
                <a:solidFill>
                  <a:srgbClr val="003063"/>
                </a:solidFill>
                <a:latin typeface="News Gothic" pitchFamily="50" charset="0"/>
                <a:ea typeface="News Gothic" pitchFamily="50" charset="0"/>
                <a:cs typeface="News Gothic" pitchFamily="50" charset="0"/>
              </a:defRPr>
            </a:lvl3pPr>
            <a:lvl4pPr>
              <a:defRPr sz="1600" b="0" i="0">
                <a:solidFill>
                  <a:srgbClr val="003063"/>
                </a:solidFill>
                <a:latin typeface="News Gothic" pitchFamily="50" charset="0"/>
                <a:ea typeface="News Gothic" pitchFamily="50" charset="0"/>
                <a:cs typeface="News Gothic" pitchFamily="50" charset="0"/>
              </a:defRPr>
            </a:lvl4pPr>
            <a:lvl5pPr>
              <a:defRPr sz="1400" b="0" i="0">
                <a:solidFill>
                  <a:srgbClr val="003063"/>
                </a:solidFill>
                <a:latin typeface="News Gothic" pitchFamily="50" charset="0"/>
                <a:ea typeface="News Gothic" pitchFamily="50" charset="0"/>
                <a:cs typeface="News Gothic" pitchFamily="50" charset="0"/>
              </a:defRPr>
            </a:lvl5pPr>
          </a:lstStyle>
          <a:p>
            <a:pPr lvl="0"/>
            <a:r>
              <a:rPr lang="nl-NL" dirty="0"/>
              <a:t>voeg hier uw opsomming </a:t>
            </a:r>
            <a:br>
              <a:rPr lang="nl-NL" dirty="0"/>
            </a:br>
            <a:r>
              <a:rPr lang="nl-NL" dirty="0"/>
              <a:t>of tekst in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tel 1"/>
          <p:cNvSpPr>
            <a:spLocks noGrp="1"/>
          </p:cNvSpPr>
          <p:nvPr>
            <p:ph type="title" hasCustomPrompt="1"/>
          </p:nvPr>
        </p:nvSpPr>
        <p:spPr>
          <a:xfrm>
            <a:off x="582613" y="1938339"/>
            <a:ext cx="8586787" cy="931862"/>
          </a:xfrm>
        </p:spPr>
        <p:txBody>
          <a:bodyPr anchor="b">
            <a:normAutofit/>
          </a:bodyPr>
          <a:lstStyle>
            <a:lvl1pPr>
              <a:lnSpc>
                <a:spcPct val="100000"/>
              </a:lnSpc>
              <a:defRPr sz="4000" b="1" i="0">
                <a:solidFill>
                  <a:srgbClr val="003063"/>
                </a:solidFill>
                <a:latin typeface="News Gothic" pitchFamily="50" charset="0"/>
                <a:ea typeface="News Gothic" pitchFamily="50" charset="0"/>
                <a:cs typeface="News Gothic" pitchFamily="50" charset="0"/>
              </a:defRPr>
            </a:lvl1pPr>
          </a:lstStyle>
          <a:p>
            <a:r>
              <a:rPr lang="nl-NL" dirty="0"/>
              <a:t>titel </a:t>
            </a:r>
            <a:r>
              <a:rPr lang="nl-NL" dirty="0" err="1"/>
              <a:t>bold</a:t>
            </a:r>
            <a:endParaRPr lang="nl-NL" dirty="0"/>
          </a:p>
        </p:txBody>
      </p:sp>
    </p:spTree>
    <p:extLst>
      <p:ext uri="{BB962C8B-B14F-4D97-AF65-F5344CB8AC3E}">
        <p14:creationId xmlns:p14="http://schemas.microsoft.com/office/powerpoint/2010/main" val="920812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spagina tweede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582613" y="1938339"/>
            <a:ext cx="8586787" cy="931862"/>
          </a:xfrm>
        </p:spPr>
        <p:txBody>
          <a:bodyPr anchor="b">
            <a:normAutofit/>
          </a:bodyPr>
          <a:lstStyle>
            <a:lvl1pPr>
              <a:lnSpc>
                <a:spcPct val="100000"/>
              </a:lnSpc>
              <a:defRPr sz="4000" b="1" i="0">
                <a:solidFill>
                  <a:srgbClr val="003063"/>
                </a:solidFill>
                <a:latin typeface="News Gothic" pitchFamily="50" charset="0"/>
                <a:ea typeface="News Gothic" pitchFamily="50" charset="0"/>
                <a:cs typeface="News Gothic" pitchFamily="50" charset="0"/>
              </a:defRPr>
            </a:lvl1pPr>
          </a:lstStyle>
          <a:p>
            <a:r>
              <a:rPr lang="nl-NL" dirty="0"/>
              <a:t>titel </a:t>
            </a:r>
            <a:r>
              <a:rPr lang="nl-NL" dirty="0" err="1"/>
              <a:t>bold</a:t>
            </a:r>
            <a:endParaRPr lang="nl-NL" dirty="0"/>
          </a:p>
        </p:txBody>
      </p:sp>
      <p:sp>
        <p:nvSpPr>
          <p:cNvPr id="10" name="Tijdelijke aanduiding voor inhoud 2"/>
          <p:cNvSpPr>
            <a:spLocks noGrp="1"/>
          </p:cNvSpPr>
          <p:nvPr>
            <p:ph sz="half" idx="11" hasCustomPrompt="1"/>
          </p:nvPr>
        </p:nvSpPr>
        <p:spPr>
          <a:xfrm>
            <a:off x="569913" y="3133725"/>
            <a:ext cx="4167187" cy="3222624"/>
          </a:xfrm>
        </p:spPr>
        <p:txBody>
          <a:bodyPr/>
          <a:lstStyle>
            <a:lvl1pPr>
              <a:lnSpc>
                <a:spcPct val="100000"/>
              </a:lnSpc>
              <a:defRPr sz="2200" b="0" i="0">
                <a:solidFill>
                  <a:srgbClr val="003063"/>
                </a:solidFill>
                <a:latin typeface="News Gothic" pitchFamily="50" charset="0"/>
                <a:ea typeface="News Gothic" pitchFamily="50" charset="0"/>
                <a:cs typeface="News Gothic" pitchFamily="50" charset="0"/>
              </a:defRPr>
            </a:lvl1pPr>
            <a:lvl2pPr>
              <a:lnSpc>
                <a:spcPct val="100000"/>
              </a:lnSpc>
              <a:defRPr sz="2000" b="0" i="0">
                <a:solidFill>
                  <a:srgbClr val="003063"/>
                </a:solidFill>
                <a:latin typeface="News Gothic" pitchFamily="50" charset="0"/>
                <a:ea typeface="News Gothic" pitchFamily="50" charset="0"/>
                <a:cs typeface="News Gothic" pitchFamily="50" charset="0"/>
              </a:defRPr>
            </a:lvl2pPr>
            <a:lvl3pPr>
              <a:defRPr sz="1800" b="0" i="0">
                <a:solidFill>
                  <a:srgbClr val="003063"/>
                </a:solidFill>
                <a:latin typeface="News Gothic" pitchFamily="50" charset="0"/>
                <a:ea typeface="News Gothic" pitchFamily="50" charset="0"/>
                <a:cs typeface="News Gothic" pitchFamily="50" charset="0"/>
              </a:defRPr>
            </a:lvl3pPr>
            <a:lvl4pPr>
              <a:defRPr sz="1600" b="0" i="0">
                <a:solidFill>
                  <a:srgbClr val="003063"/>
                </a:solidFill>
                <a:latin typeface="News Gothic" pitchFamily="50" charset="0"/>
                <a:ea typeface="News Gothic" pitchFamily="50" charset="0"/>
                <a:cs typeface="News Gothic" pitchFamily="50" charset="0"/>
              </a:defRPr>
            </a:lvl4pPr>
            <a:lvl5pPr>
              <a:defRPr sz="1400" b="0" i="0">
                <a:solidFill>
                  <a:srgbClr val="003063"/>
                </a:solidFill>
                <a:latin typeface="News Gothic" pitchFamily="50" charset="0"/>
                <a:ea typeface="News Gothic" pitchFamily="50" charset="0"/>
                <a:cs typeface="News Gothic" pitchFamily="50" charset="0"/>
              </a:defRPr>
            </a:lvl5pPr>
          </a:lstStyle>
          <a:p>
            <a:pPr lvl="0"/>
            <a:r>
              <a:rPr lang="nl-NL" dirty="0"/>
              <a:t>voeg hier uw opsomming </a:t>
            </a:r>
            <a:br>
              <a:rPr lang="nl-NL" dirty="0"/>
            </a:br>
            <a:r>
              <a:rPr lang="nl-NL" dirty="0"/>
              <a:t>of tekst in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inhoud 2"/>
          <p:cNvSpPr>
            <a:spLocks noGrp="1"/>
          </p:cNvSpPr>
          <p:nvPr>
            <p:ph sz="half" idx="12" hasCustomPrompt="1"/>
          </p:nvPr>
        </p:nvSpPr>
        <p:spPr>
          <a:xfrm>
            <a:off x="5003800" y="3133725"/>
            <a:ext cx="4167187" cy="3222624"/>
          </a:xfrm>
        </p:spPr>
        <p:txBody>
          <a:bodyPr/>
          <a:lstStyle>
            <a:lvl1pPr>
              <a:lnSpc>
                <a:spcPct val="100000"/>
              </a:lnSpc>
              <a:defRPr sz="2200" b="0" i="0">
                <a:solidFill>
                  <a:srgbClr val="003063"/>
                </a:solidFill>
                <a:latin typeface="News Gothic" pitchFamily="50" charset="0"/>
                <a:ea typeface="News Gothic" pitchFamily="50" charset="0"/>
                <a:cs typeface="News Gothic" pitchFamily="50" charset="0"/>
              </a:defRPr>
            </a:lvl1pPr>
            <a:lvl2pPr>
              <a:lnSpc>
                <a:spcPct val="100000"/>
              </a:lnSpc>
              <a:defRPr sz="2000" b="0" i="0">
                <a:solidFill>
                  <a:srgbClr val="003063"/>
                </a:solidFill>
                <a:latin typeface="News Gothic" pitchFamily="50" charset="0"/>
                <a:ea typeface="News Gothic" pitchFamily="50" charset="0"/>
                <a:cs typeface="News Gothic" pitchFamily="50" charset="0"/>
              </a:defRPr>
            </a:lvl2pPr>
            <a:lvl3pPr>
              <a:defRPr sz="1800" b="0" i="0">
                <a:solidFill>
                  <a:srgbClr val="003063"/>
                </a:solidFill>
                <a:latin typeface="News Gothic" pitchFamily="50" charset="0"/>
                <a:ea typeface="News Gothic" pitchFamily="50" charset="0"/>
                <a:cs typeface="News Gothic" pitchFamily="50" charset="0"/>
              </a:defRPr>
            </a:lvl3pPr>
            <a:lvl4pPr>
              <a:defRPr sz="1600" b="0" i="0">
                <a:solidFill>
                  <a:srgbClr val="003063"/>
                </a:solidFill>
                <a:latin typeface="News Gothic" pitchFamily="50" charset="0"/>
                <a:ea typeface="News Gothic" pitchFamily="50" charset="0"/>
                <a:cs typeface="News Gothic" pitchFamily="50" charset="0"/>
              </a:defRPr>
            </a:lvl4pPr>
            <a:lvl5pPr>
              <a:defRPr sz="1400" b="0" i="0">
                <a:solidFill>
                  <a:srgbClr val="003063"/>
                </a:solidFill>
                <a:latin typeface="News Gothic" pitchFamily="50" charset="0"/>
                <a:ea typeface="News Gothic" pitchFamily="50" charset="0"/>
                <a:cs typeface="News Gothic" pitchFamily="50" charset="0"/>
              </a:defRPr>
            </a:lvl5pPr>
          </a:lstStyle>
          <a:p>
            <a:pPr lvl="0"/>
            <a:r>
              <a:rPr lang="nl-NL" dirty="0"/>
              <a:t>voeg hier uw opsomming </a:t>
            </a:r>
            <a:br>
              <a:rPr lang="nl-NL" dirty="0"/>
            </a:br>
            <a:r>
              <a:rPr lang="nl-NL" dirty="0"/>
              <a:t>of tekst in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594474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indpagi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3756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Titelstijl van model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42723-A002-1D41-BAF5-05A3782741C1}" type="datetimeFigureOut">
              <a:rPr lang="nl-NL" smtClean="0"/>
              <a:t>11-5-2021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BF161-1740-3745-8696-3A0D7CA45FD4}" type="slidenum">
              <a:rPr lang="nl-NL" smtClean="0"/>
              <a:t>‹nr.›</a:t>
            </a:fld>
            <a:endParaRPr lang="nl-NL"/>
          </a:p>
        </p:txBody>
      </p:sp>
    </p:spTree>
    <p:extLst>
      <p:ext uri="{BB962C8B-B14F-4D97-AF65-F5344CB8AC3E}">
        <p14:creationId xmlns:p14="http://schemas.microsoft.com/office/powerpoint/2010/main" val="895696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2" r:id="rId4"/>
    <p:sldLayoutId id="2147483653"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g"/><Relationship Id="rId1" Type="http://schemas.microsoft.com/office/2007/relationships/media" Target="../media/media1.mp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6032500" y="2079625"/>
            <a:ext cx="5509926" cy="685800"/>
          </a:xfrm>
        </p:spPr>
        <p:txBody>
          <a:bodyPr/>
          <a:lstStyle/>
          <a:p>
            <a:r>
              <a:rPr lang="nl-NL" dirty="0"/>
              <a:t>Achterstanden en rol van medezeggenschap</a:t>
            </a:r>
          </a:p>
        </p:txBody>
      </p:sp>
    </p:spTree>
    <p:extLst>
      <p:ext uri="{BB962C8B-B14F-4D97-AF65-F5344CB8AC3E}">
        <p14:creationId xmlns:p14="http://schemas.microsoft.com/office/powerpoint/2010/main" val="1983668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582613" y="2764330"/>
            <a:ext cx="5368482" cy="685800"/>
          </a:xfrm>
        </p:spPr>
        <p:txBody>
          <a:bodyPr/>
          <a:lstStyle/>
          <a:p>
            <a:r>
              <a:rPr lang="nl-NL" sz="2800" dirty="0"/>
              <a:t>Duiding proactieve rol MR en GMR</a:t>
            </a:r>
          </a:p>
        </p:txBody>
      </p:sp>
      <p:sp>
        <p:nvSpPr>
          <p:cNvPr id="3" name="Tijdelijke aanduiding voor tekst 1">
            <a:extLst>
              <a:ext uri="{FF2B5EF4-FFF2-40B4-BE49-F238E27FC236}">
                <a16:creationId xmlns:a16="http://schemas.microsoft.com/office/drawing/2014/main" id="{51608B9A-43D2-4C36-8E1D-7F0168291F08}"/>
              </a:ext>
            </a:extLst>
          </p:cNvPr>
          <p:cNvSpPr txBox="1">
            <a:spLocks/>
          </p:cNvSpPr>
          <p:nvPr/>
        </p:nvSpPr>
        <p:spPr>
          <a:xfrm>
            <a:off x="570123" y="3666237"/>
            <a:ext cx="5368482" cy="6858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4500" b="1" i="0" kern="1200" baseline="0">
                <a:solidFill>
                  <a:schemeClr val="tx1"/>
                </a:solidFill>
                <a:latin typeface="News Gothic" pitchFamily="50" charset="0"/>
                <a:ea typeface="News Gothic" pitchFamily="50" charset="0"/>
                <a:cs typeface="News Gothic" pitchFamily="50"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sz="2800" dirty="0"/>
              <a:t>Verantwoording</a:t>
            </a:r>
          </a:p>
        </p:txBody>
      </p:sp>
      <p:sp>
        <p:nvSpPr>
          <p:cNvPr id="4" name="Tijdelijke aanduiding voor tekst 1">
            <a:extLst>
              <a:ext uri="{FF2B5EF4-FFF2-40B4-BE49-F238E27FC236}">
                <a16:creationId xmlns:a16="http://schemas.microsoft.com/office/drawing/2014/main" id="{E3F77591-D017-4DA1-B6C6-49BECC25611D}"/>
              </a:ext>
            </a:extLst>
          </p:cNvPr>
          <p:cNvSpPr txBox="1">
            <a:spLocks/>
          </p:cNvSpPr>
          <p:nvPr/>
        </p:nvSpPr>
        <p:spPr>
          <a:xfrm>
            <a:off x="600104" y="1072946"/>
            <a:ext cx="5740738" cy="6858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4500" b="1" i="0" kern="1200" baseline="0">
                <a:solidFill>
                  <a:schemeClr val="tx1"/>
                </a:solidFill>
                <a:latin typeface="News Gothic" pitchFamily="50" charset="0"/>
                <a:ea typeface="News Gothic" pitchFamily="50" charset="0"/>
                <a:cs typeface="News Gothic" pitchFamily="50"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sz="3200" dirty="0"/>
              <a:t>Nationaal </a:t>
            </a:r>
            <a:br>
              <a:rPr lang="nl-NL" sz="3200" dirty="0"/>
            </a:br>
            <a:r>
              <a:rPr lang="nl-NL" sz="3200" dirty="0"/>
              <a:t>	Programma </a:t>
            </a:r>
            <a:br>
              <a:rPr lang="nl-NL" sz="3200" dirty="0"/>
            </a:br>
            <a:r>
              <a:rPr lang="nl-NL" sz="3200" dirty="0"/>
              <a:t>		Onderwijs</a:t>
            </a:r>
          </a:p>
        </p:txBody>
      </p:sp>
    </p:spTree>
    <p:extLst>
      <p:ext uri="{BB962C8B-B14F-4D97-AF65-F5344CB8AC3E}">
        <p14:creationId xmlns:p14="http://schemas.microsoft.com/office/powerpoint/2010/main" val="171774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a:lstStyle/>
          <a:p>
            <a:r>
              <a:rPr lang="nl-NL" sz="3200" dirty="0"/>
              <a:t>Schoolplan 2021/2022 </a:t>
            </a:r>
          </a:p>
          <a:p>
            <a:r>
              <a:rPr lang="nl-NL" sz="2800" dirty="0"/>
              <a:t>en </a:t>
            </a:r>
          </a:p>
          <a:p>
            <a:r>
              <a:rPr lang="nl-NL" sz="3200" dirty="0"/>
              <a:t>de </a:t>
            </a:r>
            <a:r>
              <a:rPr lang="nl-NL" sz="3200" dirty="0" err="1"/>
              <a:t>Wms</a:t>
            </a:r>
            <a:r>
              <a:rPr lang="nl-NL" sz="3200" dirty="0"/>
              <a:t>: </a:t>
            </a:r>
          </a:p>
          <a:p>
            <a:r>
              <a:rPr lang="nl-NL" sz="3200" dirty="0"/>
              <a:t>monitoring en evaluatie </a:t>
            </a:r>
          </a:p>
        </p:txBody>
      </p:sp>
    </p:spTree>
    <p:extLst>
      <p:ext uri="{BB962C8B-B14F-4D97-AF65-F5344CB8AC3E}">
        <p14:creationId xmlns:p14="http://schemas.microsoft.com/office/powerpoint/2010/main" val="517595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Monitoring en evaluatie</a:t>
            </a:r>
          </a:p>
        </p:txBody>
      </p:sp>
      <p:pic>
        <p:nvPicPr>
          <p:cNvPr id="9" name="Afbeelding 8">
            <a:extLst>
              <a:ext uri="{FF2B5EF4-FFF2-40B4-BE49-F238E27FC236}">
                <a16:creationId xmlns:a16="http://schemas.microsoft.com/office/drawing/2014/main" id="{860F356A-8AA5-452B-A604-5893E598356E}"/>
              </a:ext>
            </a:extLst>
          </p:cNvPr>
          <p:cNvPicPr>
            <a:picLocks noChangeAspect="1"/>
          </p:cNvPicPr>
          <p:nvPr/>
        </p:nvPicPr>
        <p:blipFill>
          <a:blip r:embed="rId3"/>
          <a:stretch>
            <a:fillRect/>
          </a:stretch>
        </p:blipFill>
        <p:spPr>
          <a:xfrm>
            <a:off x="63199" y="2230306"/>
            <a:ext cx="5855001" cy="2590933"/>
          </a:xfrm>
          <a:prstGeom prst="rect">
            <a:avLst/>
          </a:prstGeom>
        </p:spPr>
      </p:pic>
      <p:pic>
        <p:nvPicPr>
          <p:cNvPr id="13" name="Afbeelding 12" descr="Afbeelding met tekst&#10;&#10;Automatisch gegenereerde beschrijving">
            <a:extLst>
              <a:ext uri="{FF2B5EF4-FFF2-40B4-BE49-F238E27FC236}">
                <a16:creationId xmlns:a16="http://schemas.microsoft.com/office/drawing/2014/main" id="{44FB5F6F-A41A-471F-8065-E02E0D1C6A34}"/>
              </a:ext>
            </a:extLst>
          </p:cNvPr>
          <p:cNvPicPr>
            <a:picLocks noChangeAspect="1"/>
          </p:cNvPicPr>
          <p:nvPr/>
        </p:nvPicPr>
        <p:blipFill>
          <a:blip r:embed="rId4"/>
          <a:stretch>
            <a:fillRect/>
          </a:stretch>
        </p:blipFill>
        <p:spPr>
          <a:xfrm>
            <a:off x="2705346" y="2036762"/>
            <a:ext cx="3390654" cy="3741412"/>
          </a:xfrm>
          <a:prstGeom prst="rect">
            <a:avLst/>
          </a:prstGeom>
        </p:spPr>
      </p:pic>
    </p:spTree>
    <p:extLst>
      <p:ext uri="{BB962C8B-B14F-4D97-AF65-F5344CB8AC3E}">
        <p14:creationId xmlns:p14="http://schemas.microsoft.com/office/powerpoint/2010/main" val="94824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nl-NL" sz="3200" b="0" i="0" u="none" strike="noStrike" kern="1200" cap="none" spc="0" normalizeH="0" baseline="0" noProof="0" dirty="0">
                <a:ln>
                  <a:noFill/>
                </a:ln>
                <a:solidFill>
                  <a:srgbClr val="003063"/>
                </a:solidFill>
                <a:effectLst/>
                <a:uLnTx/>
                <a:uFillTx/>
                <a:latin typeface="News Gothic" pitchFamily="50" charset="0"/>
              </a:rPr>
              <a:t>Rol van de schoolleiding</a:t>
            </a:r>
            <a:br>
              <a:rPr kumimoji="0" lang="nl-NL" sz="3200" b="0" i="0" u="none" strike="noStrike" kern="1200" cap="none" spc="0" normalizeH="0" baseline="0" noProof="0" dirty="0">
                <a:ln>
                  <a:noFill/>
                </a:ln>
                <a:solidFill>
                  <a:srgbClr val="003063"/>
                </a:solidFill>
                <a:effectLst/>
                <a:uLnTx/>
                <a:uFillTx/>
                <a:latin typeface="News Gothic" pitchFamily="50" charset="0"/>
              </a:rPr>
            </a:br>
            <a:endParaRPr kumimoji="0" lang="nl-NL" sz="3200" b="0" i="0" u="none" strike="noStrike" kern="1200" cap="none" spc="0" normalizeH="0" baseline="0" noProof="0" dirty="0">
              <a:ln>
                <a:noFill/>
              </a:ln>
              <a:solidFill>
                <a:srgbClr val="003063"/>
              </a:solidFill>
              <a:effectLst/>
              <a:uLnTx/>
              <a:uFillTx/>
              <a:latin typeface="News Gothic" pitchFamily="50" charset="0"/>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nl-NL" sz="3200" b="0" i="0" u="none" strike="noStrike" kern="1200" cap="none" spc="0" normalizeH="0" baseline="0" noProof="0" dirty="0">
                <a:ln>
                  <a:noFill/>
                </a:ln>
                <a:solidFill>
                  <a:srgbClr val="003063"/>
                </a:solidFill>
                <a:effectLst/>
                <a:uLnTx/>
                <a:uFillTx/>
                <a:latin typeface="News Gothic" pitchFamily="50" charset="0"/>
              </a:rPr>
              <a:t>Monitoring</a:t>
            </a:r>
            <a:br>
              <a:rPr kumimoji="0" lang="nl-NL" sz="3200" b="0" i="0" u="none" strike="noStrike" kern="1200" cap="none" spc="0" normalizeH="0" baseline="0" noProof="0" dirty="0">
                <a:ln>
                  <a:noFill/>
                </a:ln>
                <a:solidFill>
                  <a:srgbClr val="003063"/>
                </a:solidFill>
                <a:effectLst/>
                <a:uLnTx/>
                <a:uFillTx/>
                <a:latin typeface="News Gothic" pitchFamily="50" charset="0"/>
              </a:rPr>
            </a:br>
            <a:endParaRPr kumimoji="0" lang="nl-NL" sz="3200" b="0" i="0" u="none" strike="noStrike" kern="1200" cap="none" spc="0" normalizeH="0" baseline="0" noProof="0" dirty="0">
              <a:ln>
                <a:noFill/>
              </a:ln>
              <a:solidFill>
                <a:srgbClr val="003063"/>
              </a:solidFill>
              <a:effectLst/>
              <a:uLnTx/>
              <a:uFillTx/>
              <a:latin typeface="News Gothic" pitchFamily="50" charset="0"/>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nl-NL" sz="3200" dirty="0"/>
              <a:t>E</a:t>
            </a:r>
            <a:r>
              <a:rPr kumimoji="0" lang="nl-NL" sz="3200" b="0" i="0" u="none" strike="noStrike" kern="1200" cap="none" spc="0" normalizeH="0" baseline="0" noProof="0" dirty="0">
                <a:ln>
                  <a:noFill/>
                </a:ln>
                <a:solidFill>
                  <a:srgbClr val="003063"/>
                </a:solidFill>
                <a:effectLst/>
                <a:uLnTx/>
                <a:uFillTx/>
                <a:latin typeface="News Gothic" pitchFamily="50" charset="0"/>
              </a:rPr>
              <a:t>valuatie</a:t>
            </a:r>
          </a:p>
          <a:p>
            <a:endParaRPr lang="nl-NL" dirty="0"/>
          </a:p>
        </p:txBody>
      </p:sp>
      <p:sp>
        <p:nvSpPr>
          <p:cNvPr id="3" name="Titel 2"/>
          <p:cNvSpPr>
            <a:spLocks noGrp="1"/>
          </p:cNvSpPr>
          <p:nvPr>
            <p:ph type="title"/>
          </p:nvPr>
        </p:nvSpPr>
        <p:spPr/>
        <p:txBody>
          <a:bodyPr/>
          <a:lstStyle/>
          <a:p>
            <a:r>
              <a:rPr lang="nl-NL" dirty="0"/>
              <a:t>Monitoring en evaluatie</a:t>
            </a:r>
          </a:p>
        </p:txBody>
      </p:sp>
    </p:spTree>
    <p:extLst>
      <p:ext uri="{BB962C8B-B14F-4D97-AF65-F5344CB8AC3E}">
        <p14:creationId xmlns:p14="http://schemas.microsoft.com/office/powerpoint/2010/main" val="2128035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9113" y="585789"/>
            <a:ext cx="8586787" cy="931862"/>
          </a:xfrm>
        </p:spPr>
        <p:txBody>
          <a:bodyPr/>
          <a:lstStyle/>
          <a:p>
            <a:r>
              <a:rPr lang="nl-NL" dirty="0"/>
              <a:t>NPO: last of zegen</a:t>
            </a:r>
          </a:p>
        </p:txBody>
      </p:sp>
      <p:pic>
        <p:nvPicPr>
          <p:cNvPr id="5" name="antelope saved by faster man">
            <a:hlinkClick r:id="" action="ppaction://media"/>
            <a:extLst>
              <a:ext uri="{FF2B5EF4-FFF2-40B4-BE49-F238E27FC236}">
                <a16:creationId xmlns:a16="http://schemas.microsoft.com/office/drawing/2014/main" id="{380A8C60-09A5-474C-9393-4916E8837C8B}"/>
              </a:ext>
            </a:extLst>
          </p:cNvPr>
          <p:cNvPicPr>
            <a:picLocks noGrp="1" noChangeAspect="1"/>
          </p:cNvPicPr>
          <p:nvPr>
            <p:ph sz="half" idx="11"/>
            <a:videoFile r:link="rId2"/>
            <p:extLst>
              <p:ext uri="{DAA4B4D4-6D71-4841-9C94-3DE7FCFB9230}">
                <p14:media xmlns:p14="http://schemas.microsoft.com/office/powerpoint/2010/main" r:embed="rId1"/>
              </p:ext>
            </p:extLst>
          </p:nvPr>
        </p:nvPicPr>
        <p:blipFill>
          <a:blip r:embed="rId5"/>
          <a:stretch>
            <a:fillRect/>
          </a:stretch>
        </p:blipFill>
        <p:spPr>
          <a:xfrm>
            <a:off x="569913" y="1609725"/>
            <a:ext cx="8240130" cy="4191468"/>
          </a:xfrm>
        </p:spPr>
      </p:pic>
    </p:spTree>
    <p:extLst>
      <p:ext uri="{BB962C8B-B14F-4D97-AF65-F5344CB8AC3E}">
        <p14:creationId xmlns:p14="http://schemas.microsoft.com/office/powerpoint/2010/main" val="139766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70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558271"/>
      </p:ext>
    </p:extLst>
  </p:cSld>
  <p:clrMapOvr>
    <a:masterClrMapping/>
  </p:clrMapOvr>
</p:sld>
</file>

<file path=ppt/theme/theme1.xml><?xml version="1.0" encoding="utf-8"?>
<a:theme xmlns:a="http://schemas.openxmlformats.org/drawingml/2006/main" name="Office-thema">
  <a:themeElements>
    <a:clrScheme name="AVS kleuren">
      <a:dk1>
        <a:srgbClr val="003063"/>
      </a:dk1>
      <a:lt1>
        <a:srgbClr val="FFFFFF"/>
      </a:lt1>
      <a:dk2>
        <a:srgbClr val="284B83"/>
      </a:dk2>
      <a:lt2>
        <a:srgbClr val="C8D2EC"/>
      </a:lt2>
      <a:accent1>
        <a:srgbClr val="FFFFFF"/>
      </a:accent1>
      <a:accent2>
        <a:srgbClr val="536EA3"/>
      </a:accent2>
      <a:accent3>
        <a:srgbClr val="FFFFFF"/>
      </a:accent3>
      <a:accent4>
        <a:srgbClr val="284B83"/>
      </a:accent4>
      <a:accent5>
        <a:srgbClr val="FFFFFF"/>
      </a:accent5>
      <a:accent6>
        <a:srgbClr val="536EA3"/>
      </a:accent6>
      <a:hlink>
        <a:srgbClr val="C8D2EC"/>
      </a:hlink>
      <a:folHlink>
        <a:srgbClr val="003063"/>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942912 powerpoint algemeen.potx" id="{4FC441A3-FC06-4001-AF40-09CDF2CC8F73}" vid="{13930379-D9D4-4356-9639-26B405685CBB}"/>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AVS powerpoint algemeen</Template>
  <TotalTime>314</TotalTime>
  <Words>794</Words>
  <Application>Microsoft Office PowerPoint</Application>
  <PresentationFormat>Breedbeeld</PresentationFormat>
  <Paragraphs>62</Paragraphs>
  <Slides>7</Slides>
  <Notes>6</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vt:i4>
      </vt:variant>
    </vt:vector>
  </HeadingPairs>
  <TitlesOfParts>
    <vt:vector size="13" baseType="lpstr">
      <vt:lpstr>Arial</vt:lpstr>
      <vt:lpstr>Calibri</vt:lpstr>
      <vt:lpstr>Calibri Light</vt:lpstr>
      <vt:lpstr>News Gothic</vt:lpstr>
      <vt:lpstr>objektiv-mk2</vt:lpstr>
      <vt:lpstr>Office-thema</vt:lpstr>
      <vt:lpstr>PowerPoint-presentatie</vt:lpstr>
      <vt:lpstr>PowerPoint-presentatie</vt:lpstr>
      <vt:lpstr>PowerPoint-presentatie</vt:lpstr>
      <vt:lpstr>Monitoring en evaluatie</vt:lpstr>
      <vt:lpstr>Monitoring en evaluatie</vt:lpstr>
      <vt:lpstr>NPO: last of zegen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Paul van Lent</dc:creator>
  <cp:lastModifiedBy>Paul van Lent</cp:lastModifiedBy>
  <cp:revision>10</cp:revision>
  <dcterms:created xsi:type="dcterms:W3CDTF">2021-05-05T07:07:44Z</dcterms:created>
  <dcterms:modified xsi:type="dcterms:W3CDTF">2021-05-11T10:23:01Z</dcterms:modified>
</cp:coreProperties>
</file>