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518" r:id="rId6"/>
    <p:sldId id="519" r:id="rId7"/>
    <p:sldId id="520" r:id="rId8"/>
    <p:sldId id="523" r:id="rId9"/>
    <p:sldId id="521" r:id="rId10"/>
    <p:sldId id="52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0B97D4"/>
    <a:srgbClr val="204A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-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3EC758A-A71D-4EAB-A738-DB62B1CA76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147EBC6-7329-43CB-950A-6B37C63636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C7ACC-3165-4DE2-B36E-49F549588B9B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2EC4AD-8E43-4BB8-A8AE-AB7401C90D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7DC374-5346-42E9-B43B-78AA3756F2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EBA11-0845-4A9F-86EB-816231067C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706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C817-7C45-46A8-84E3-40C885A509B6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1E71F-4332-471E-91DA-866844E853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85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200" dirty="0">
                <a:latin typeface="Ubuntu" panose="020B0504030602030204"/>
              </a:rPr>
              <a:t>-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AB39-096B-4EBC-9894-E57C332A727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9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200" dirty="0">
                <a:latin typeface="Ubuntu" panose="020B0504030602030204"/>
              </a:rPr>
              <a:t>-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AB39-096B-4EBC-9894-E57C332A727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97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200" dirty="0">
                <a:latin typeface="Ubuntu" panose="020B0504030602030204"/>
              </a:rPr>
              <a:t>-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AB39-096B-4EBC-9894-E57C332A727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40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200" dirty="0">
                <a:latin typeface="Ubuntu" panose="020B0504030602030204"/>
              </a:rPr>
              <a:t>-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AB39-096B-4EBC-9894-E57C332A727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19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200" dirty="0">
                <a:latin typeface="Ubuntu" panose="020B0504030602030204"/>
              </a:rPr>
              <a:t>-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AB39-096B-4EBC-9894-E57C332A727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292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200" dirty="0">
                <a:latin typeface="Ubuntu" panose="020B0504030602030204"/>
              </a:rPr>
              <a:t>-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AB39-096B-4EBC-9894-E57C332A727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25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Ubuntu" panose="020B0504030602030204"/>
              </a:rPr>
              <a:t>-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AB39-096B-4EBC-9894-E57C332A727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55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1">
            <a:extLst>
              <a:ext uri="{FF2B5EF4-FFF2-40B4-BE49-F238E27FC236}">
                <a16:creationId xmlns:a16="http://schemas.microsoft.com/office/drawing/2014/main" id="{D72D29CE-FFD4-40E0-83A1-77CE36738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7368" y="2082802"/>
            <a:ext cx="9474995" cy="6635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1462"/>
            <a:ext cx="4109720" cy="20164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204A7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78067"/>
            <a:ext cx="355092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04A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525A-4702-4C87-8993-05BD8848CC30}" type="datetime1">
              <a:rPr lang="nl-NL" smtClean="0"/>
              <a:t>11-5-2021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8D4F8891-9575-432E-9D6F-2E22B53C13ED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10" descr="VOO logo RGB.png">
            <a:extLst>
              <a:ext uri="{FF2B5EF4-FFF2-40B4-BE49-F238E27FC236}">
                <a16:creationId xmlns:a16="http://schemas.microsoft.com/office/drawing/2014/main" id="{5FD9A0C6-7015-4704-BE80-CAE2F68376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9" y="310054"/>
            <a:ext cx="2746979" cy="969924"/>
          </a:xfrm>
          <a:prstGeom prst="rect">
            <a:avLst/>
          </a:prstGeom>
        </p:spPr>
      </p:pic>
      <p:pic>
        <p:nvPicPr>
          <p:cNvPr id="12" name="Afbeelding 1">
            <a:extLst>
              <a:ext uri="{FF2B5EF4-FFF2-40B4-BE49-F238E27FC236}">
                <a16:creationId xmlns:a16="http://schemas.microsoft.com/office/drawing/2014/main" id="{9291EB00-B85D-43B8-ADDC-0BCF916E83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38894" y="843280"/>
            <a:ext cx="5284413" cy="1229360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B009CABA-1293-4020-8BD0-39FDE3D11F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68248" y="3353662"/>
            <a:ext cx="3191186" cy="27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6"/>
          <p:cNvSpPr/>
          <p:nvPr userDrawn="1"/>
        </p:nvSpPr>
        <p:spPr>
          <a:xfrm>
            <a:off x="1" y="0"/>
            <a:ext cx="9222122" cy="6939280"/>
          </a:xfrm>
          <a:prstGeom prst="rect">
            <a:avLst/>
          </a:prstGeom>
          <a:solidFill>
            <a:srgbClr val="0092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4"/>
          <p:cNvSpPr/>
          <p:nvPr userDrawn="1"/>
        </p:nvSpPr>
        <p:spPr>
          <a:xfrm>
            <a:off x="564118" y="4163645"/>
            <a:ext cx="4570809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>
                <a:solidFill>
                  <a:schemeClr val="bg1"/>
                </a:solidFill>
                <a:latin typeface="+mj-lt"/>
                <a:cs typeface="Avenir LT Std 85 Heavy"/>
              </a:rPr>
              <a:t>Bezoekadres</a:t>
            </a:r>
          </a:p>
          <a:p>
            <a:r>
              <a:rPr lang="nl-NL" sz="1200">
                <a:solidFill>
                  <a:schemeClr val="bg1"/>
                </a:solidFill>
                <a:latin typeface="+mj-lt"/>
                <a:cs typeface="Avenir LT Std 45 Book"/>
              </a:rPr>
              <a:t>Louis Armstrongweg 88</a:t>
            </a:r>
          </a:p>
          <a:p>
            <a:r>
              <a:rPr lang="nl-NL" sz="1200">
                <a:solidFill>
                  <a:schemeClr val="bg1"/>
                </a:solidFill>
                <a:latin typeface="+mj-lt"/>
                <a:cs typeface="Avenir LT Std 45 Book"/>
              </a:rPr>
              <a:t>1311 RL Almere</a:t>
            </a:r>
          </a:p>
          <a:p>
            <a:endParaRPr lang="nl-NL" sz="1200">
              <a:solidFill>
                <a:schemeClr val="bg1"/>
              </a:solidFill>
              <a:latin typeface="+mj-lt"/>
              <a:cs typeface="Avenir LT Std 45 Book"/>
            </a:endParaRPr>
          </a:p>
          <a:p>
            <a:r>
              <a:rPr lang="nl-NL" sz="1200">
                <a:solidFill>
                  <a:schemeClr val="bg1"/>
                </a:solidFill>
                <a:latin typeface="+mj-lt"/>
                <a:cs typeface="Avenir LT Std 85 Heavy"/>
              </a:rPr>
              <a:t>Postadres</a:t>
            </a:r>
          </a:p>
          <a:p>
            <a:r>
              <a:rPr lang="hr-HR" sz="1200">
                <a:solidFill>
                  <a:schemeClr val="bg1"/>
                </a:solidFill>
                <a:latin typeface="+mj-lt"/>
                <a:cs typeface="Avenir LT Std 45 Book"/>
              </a:rPr>
              <a:t>Postbus 60182</a:t>
            </a:r>
          </a:p>
          <a:p>
            <a:r>
              <a:rPr lang="nl-NL" sz="1200">
                <a:solidFill>
                  <a:schemeClr val="bg1"/>
                </a:solidFill>
                <a:latin typeface="+mj-lt"/>
                <a:cs typeface="Avenir LT Std 45 Book"/>
              </a:rPr>
              <a:t>1320 AE Almere</a:t>
            </a:r>
          </a:p>
          <a:p>
            <a:endParaRPr lang="nl-NL" sz="1200">
              <a:solidFill>
                <a:schemeClr val="bg1"/>
              </a:solidFill>
              <a:latin typeface="+mj-lt"/>
              <a:cs typeface="Avenir LT Std 45 Book"/>
            </a:endParaRPr>
          </a:p>
          <a:p>
            <a:r>
              <a:rPr lang="fi-FI" sz="1200">
                <a:solidFill>
                  <a:schemeClr val="bg1"/>
                </a:solidFill>
                <a:latin typeface="+mj-lt"/>
                <a:cs typeface="Avenir LT Std 85 Heavy"/>
              </a:rPr>
              <a:t>T.</a:t>
            </a:r>
            <a:r>
              <a:rPr lang="fi-FI" sz="1200">
                <a:solidFill>
                  <a:schemeClr val="bg1"/>
                </a:solidFill>
                <a:latin typeface="+mj-lt"/>
                <a:cs typeface="Avenir LT Std 45 Book"/>
              </a:rPr>
              <a:t>	036 533 15 00 </a:t>
            </a:r>
          </a:p>
          <a:p>
            <a:r>
              <a:rPr lang="fi-FI" sz="1200">
                <a:solidFill>
                  <a:schemeClr val="bg1"/>
                </a:solidFill>
                <a:latin typeface="+mj-lt"/>
                <a:cs typeface="Avenir LT Std 85 Heavy"/>
              </a:rPr>
              <a:t>E.</a:t>
            </a:r>
            <a:r>
              <a:rPr lang="fi-FI" sz="1200">
                <a:solidFill>
                  <a:schemeClr val="bg1"/>
                </a:solidFill>
                <a:latin typeface="+mj-lt"/>
                <a:cs typeface="Avenir LT Std 45 Book"/>
              </a:rPr>
              <a:t>	</a:t>
            </a:r>
            <a:r>
              <a:rPr lang="fi-FI" sz="1200" err="1">
                <a:solidFill>
                  <a:schemeClr val="bg1"/>
                </a:solidFill>
                <a:latin typeface="+mj-lt"/>
                <a:cs typeface="Avenir LT Std 45 Book"/>
              </a:rPr>
              <a:t>voo@voo.nl</a:t>
            </a:r>
            <a:endParaRPr lang="fi-FI" sz="1200">
              <a:solidFill>
                <a:schemeClr val="bg1"/>
              </a:solidFill>
              <a:latin typeface="+mj-lt"/>
              <a:cs typeface="Avenir LT Std 45 Book"/>
            </a:endParaRPr>
          </a:p>
          <a:p>
            <a:r>
              <a:rPr lang="fi-FI" sz="1200">
                <a:solidFill>
                  <a:schemeClr val="bg1"/>
                </a:solidFill>
                <a:latin typeface="+mj-lt"/>
                <a:cs typeface="Avenir LT Std 85 Heavy"/>
              </a:rPr>
              <a:t>W.</a:t>
            </a:r>
            <a:r>
              <a:rPr lang="fi-FI" sz="1200">
                <a:solidFill>
                  <a:schemeClr val="bg1"/>
                </a:solidFill>
                <a:latin typeface="+mj-lt"/>
                <a:cs typeface="Avenir LT Std 45 Book"/>
              </a:rPr>
              <a:t>	</a:t>
            </a:r>
            <a:r>
              <a:rPr lang="fi-FI" sz="1200" err="1">
                <a:solidFill>
                  <a:schemeClr val="bg1"/>
                </a:solidFill>
                <a:latin typeface="+mj-lt"/>
                <a:cs typeface="Avenir LT Std 45 Book"/>
              </a:rPr>
              <a:t>www.voo.nl</a:t>
            </a:r>
            <a:endParaRPr lang="nl-NL" sz="1200">
              <a:solidFill>
                <a:schemeClr val="bg1"/>
              </a:solidFill>
              <a:latin typeface="+mj-lt"/>
              <a:cs typeface="Avenir LT Std 45 Book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4819" y="2332993"/>
            <a:ext cx="6449455" cy="6785608"/>
          </a:xfrm>
          <a:prstGeom prst="rect">
            <a:avLst/>
          </a:prstGeom>
        </p:spPr>
      </p:pic>
      <p:pic>
        <p:nvPicPr>
          <p:cNvPr id="9" name="Afbeelding 8" descr="VOO logo w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3" y="365530"/>
            <a:ext cx="2738411" cy="9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9700" y="6009360"/>
            <a:ext cx="3070202" cy="2150101"/>
          </a:xfrm>
          <a:prstGeom prst="rect">
            <a:avLst/>
          </a:prstGeom>
        </p:spPr>
      </p:pic>
      <p:pic>
        <p:nvPicPr>
          <p:cNvPr id="7" name="Afbeelding 9" descr="VOO logo 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80" y="453394"/>
            <a:ext cx="2095058" cy="73973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LT Std 85 Heavy"/>
              </a:defRPr>
            </a:lvl1pPr>
          </a:lstStyle>
          <a:p>
            <a:fld id="{4578379C-1F48-F048-849F-F4911CFFF34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540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23" y="2278063"/>
            <a:ext cx="3957677" cy="35829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15" name="Afbeelding 13">
            <a:extLst>
              <a:ext uri="{FF2B5EF4-FFF2-40B4-BE49-F238E27FC236}">
                <a16:creationId xmlns:a16="http://schemas.microsoft.com/office/drawing/2014/main" id="{1B162CF0-2FD5-4ABA-9725-B709AFCFF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9700" y="6009360"/>
            <a:ext cx="3070202" cy="215010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25BB42D-49D8-4673-860E-CE969D6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23" y="1422464"/>
            <a:ext cx="4629150" cy="5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18" name="Afbeelding 9" descr="VOO logo RGB.png">
            <a:extLst>
              <a:ext uri="{FF2B5EF4-FFF2-40B4-BE49-F238E27FC236}">
                <a16:creationId xmlns:a16="http://schemas.microsoft.com/office/drawing/2014/main" id="{EAE72101-6E46-490B-886F-FA62E2D8F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80" y="453394"/>
            <a:ext cx="2095058" cy="739739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27C191FD-27D8-49DD-AC86-68BE99EDA5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4968" y="2524749"/>
            <a:ext cx="3191186" cy="2754202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DFD7A60-AC6C-4C76-B2FE-612984EF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D4F8891-9575-432E-9D6F-2E22B53C13E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7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6325"/>
            <a:ext cx="7886700" cy="3820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0011-7C26-4861-9A75-AABA1A08176C}" type="datetime1">
              <a:rPr lang="nl-NL" smtClean="0"/>
              <a:t>11-5-2021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13">
            <a:extLst>
              <a:ext uri="{FF2B5EF4-FFF2-40B4-BE49-F238E27FC236}">
                <a16:creationId xmlns:a16="http://schemas.microsoft.com/office/drawing/2014/main" id="{8FC7CB1D-8D94-4AC1-9BBF-C753022EEF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9700" y="6009360"/>
            <a:ext cx="3070202" cy="21501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D4F8891-9575-432E-9D6F-2E22B53C13E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CF08235-29A6-4F71-B08E-56C5AF9E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23" y="1422464"/>
            <a:ext cx="7886700" cy="5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11" name="Afbeelding 9" descr="VOO logo RGB.png">
            <a:extLst>
              <a:ext uri="{FF2B5EF4-FFF2-40B4-BE49-F238E27FC236}">
                <a16:creationId xmlns:a16="http://schemas.microsoft.com/office/drawing/2014/main" id="{94807682-A21C-4412-B3EB-F367BDC77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80" y="453394"/>
            <a:ext cx="2095058" cy="7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3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ADEE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04A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FD33-5E68-4566-8CF6-C4EE4389BA34}" type="datetime1">
              <a:rPr lang="nl-NL" smtClean="0"/>
              <a:t>11-5-2021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8891-9575-432E-9D6F-2E22B53C13ED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13">
            <a:extLst>
              <a:ext uri="{FF2B5EF4-FFF2-40B4-BE49-F238E27FC236}">
                <a16:creationId xmlns:a16="http://schemas.microsoft.com/office/drawing/2014/main" id="{689F8241-1F98-4B59-B593-085393E57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9700" y="6009360"/>
            <a:ext cx="3070202" cy="2150101"/>
          </a:xfrm>
          <a:prstGeom prst="rect">
            <a:avLst/>
          </a:prstGeom>
        </p:spPr>
      </p:pic>
      <p:pic>
        <p:nvPicPr>
          <p:cNvPr id="10" name="Afbeelding 9" descr="VOO logo RGB.png">
            <a:extLst>
              <a:ext uri="{FF2B5EF4-FFF2-40B4-BE49-F238E27FC236}">
                <a16:creationId xmlns:a16="http://schemas.microsoft.com/office/drawing/2014/main" id="{190E894C-D0F5-4A77-8BBA-870EF0A229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80" y="453394"/>
            <a:ext cx="2095058" cy="7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0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87601"/>
            <a:ext cx="3886200" cy="3789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87601"/>
            <a:ext cx="3886200" cy="3789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D3E0-513E-4693-B032-3990EA0FAEFC}" type="datetime1">
              <a:rPr lang="nl-NL" smtClean="0"/>
              <a:t>11-5-2021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8891-9575-432E-9D6F-2E22B53C13ED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13">
            <a:extLst>
              <a:ext uri="{FF2B5EF4-FFF2-40B4-BE49-F238E27FC236}">
                <a16:creationId xmlns:a16="http://schemas.microsoft.com/office/drawing/2014/main" id="{A00E209D-7CF1-4D0E-BB5F-54BA3F914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9700" y="6009360"/>
            <a:ext cx="3070202" cy="2150101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69B5307-9D6E-4171-9EA2-68A47992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23" y="1422464"/>
            <a:ext cx="7886700" cy="5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12" name="Afbeelding 9" descr="VOO logo RGB.png">
            <a:extLst>
              <a:ext uri="{FF2B5EF4-FFF2-40B4-BE49-F238E27FC236}">
                <a16:creationId xmlns:a16="http://schemas.microsoft.com/office/drawing/2014/main" id="{7953516B-FBA3-4350-BDAA-CA30755A13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80" y="453394"/>
            <a:ext cx="2095058" cy="7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7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449830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32479"/>
            <a:ext cx="3868340" cy="2857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449830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332479"/>
            <a:ext cx="3887391" cy="28571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B93C-8D91-492D-89BB-82A23BFC495F}" type="datetime1">
              <a:rPr lang="nl-NL" smtClean="0"/>
              <a:t>11-5-2021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8891-9575-432E-9D6F-2E22B53C13ED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3">
            <a:extLst>
              <a:ext uri="{FF2B5EF4-FFF2-40B4-BE49-F238E27FC236}">
                <a16:creationId xmlns:a16="http://schemas.microsoft.com/office/drawing/2014/main" id="{DE423764-67EC-48C0-A390-7DBC61423E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9700" y="6009360"/>
            <a:ext cx="3070202" cy="2150101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3DE61C5-6CC7-4AD8-89A2-1566C9DB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23" y="1422464"/>
            <a:ext cx="7886700" cy="5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14" name="Afbeelding 9" descr="VOO logo RGB.png">
            <a:extLst>
              <a:ext uri="{FF2B5EF4-FFF2-40B4-BE49-F238E27FC236}">
                <a16:creationId xmlns:a16="http://schemas.microsoft.com/office/drawing/2014/main" id="{696CF0E1-EFDC-4831-8C73-62BE27B9AB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80" y="453394"/>
            <a:ext cx="2095058" cy="7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8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E020-6DD7-4B9F-A0D1-B626FF1B2952}" type="datetime1">
              <a:rPr lang="nl-NL" smtClean="0"/>
              <a:t>11-5-2021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8891-9575-432E-9D6F-2E22B53C13ED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13">
            <a:extLst>
              <a:ext uri="{FF2B5EF4-FFF2-40B4-BE49-F238E27FC236}">
                <a16:creationId xmlns:a16="http://schemas.microsoft.com/office/drawing/2014/main" id="{44855A18-6E61-4F0C-918C-43DF080FA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9700" y="6009360"/>
            <a:ext cx="3070202" cy="21501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C89CD2B-DDED-4A87-B35C-14B6EE03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23" y="1422464"/>
            <a:ext cx="7886700" cy="5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10" name="Afbeelding 9" descr="VOO logo RGB.png">
            <a:extLst>
              <a:ext uri="{FF2B5EF4-FFF2-40B4-BE49-F238E27FC236}">
                <a16:creationId xmlns:a16="http://schemas.microsoft.com/office/drawing/2014/main" id="{CC896F59-9F18-4CEA-9DCF-4C8B011E3D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80" y="453394"/>
            <a:ext cx="2095058" cy="7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0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8401-28FF-4FE0-876F-7A8539D550D3}" type="datetime1">
              <a:rPr lang="nl-NL" smtClean="0"/>
              <a:t>11-5-2021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8891-9575-432E-9D6F-2E22B53C13ED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13">
            <a:extLst>
              <a:ext uri="{FF2B5EF4-FFF2-40B4-BE49-F238E27FC236}">
                <a16:creationId xmlns:a16="http://schemas.microsoft.com/office/drawing/2014/main" id="{F750ED12-11B5-4EA3-99F4-F3C3D347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9700" y="6009360"/>
            <a:ext cx="3070202" cy="2150101"/>
          </a:xfrm>
          <a:prstGeom prst="rect">
            <a:avLst/>
          </a:prstGeom>
        </p:spPr>
      </p:pic>
      <p:pic>
        <p:nvPicPr>
          <p:cNvPr id="8" name="Afbeelding 9" descr="VOO logo RGB.png">
            <a:extLst>
              <a:ext uri="{FF2B5EF4-FFF2-40B4-BE49-F238E27FC236}">
                <a16:creationId xmlns:a16="http://schemas.microsoft.com/office/drawing/2014/main" id="{FF84353B-4C65-47DC-8F6D-C02EF43A01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80" y="453394"/>
            <a:ext cx="2095058" cy="7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8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2FE9-D0A9-4450-89F1-6837802066C5}" type="datetime1">
              <a:rPr lang="nl-NL" smtClean="0"/>
              <a:t>11-5-2021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8891-9575-432E-9D6F-2E22B53C13ED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13">
            <a:extLst>
              <a:ext uri="{FF2B5EF4-FFF2-40B4-BE49-F238E27FC236}">
                <a16:creationId xmlns:a16="http://schemas.microsoft.com/office/drawing/2014/main" id="{01EDFECA-5336-4996-9EFE-11C19F88E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9700" y="6009360"/>
            <a:ext cx="3070202" cy="2150101"/>
          </a:xfrm>
          <a:prstGeom prst="rect">
            <a:avLst/>
          </a:prstGeom>
        </p:spPr>
      </p:pic>
      <p:pic>
        <p:nvPicPr>
          <p:cNvPr id="11" name="Afbeelding 9" descr="VOO logo RGB.png">
            <a:extLst>
              <a:ext uri="{FF2B5EF4-FFF2-40B4-BE49-F238E27FC236}">
                <a16:creationId xmlns:a16="http://schemas.microsoft.com/office/drawing/2014/main" id="{41709EB7-10E2-446E-A279-F699164D0D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80" y="453394"/>
            <a:ext cx="2095058" cy="7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7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323" y="1422464"/>
            <a:ext cx="7886700" cy="5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23" y="246444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5D9F-D953-4FAD-AA7D-F0CC9ADFE0AE}" type="datetime1">
              <a:rPr lang="nl-NL" smtClean="0"/>
              <a:t>11-5-2021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8D4F8891-9575-432E-9D6F-2E22B53C13E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12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04A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204A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4A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4A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04A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04A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BDD457A4-A411-40AD-BAA3-440A638C2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Webinar CAOP</a:t>
            </a:r>
          </a:p>
        </p:txBody>
      </p:sp>
      <p:sp>
        <p:nvSpPr>
          <p:cNvPr id="11" name="Ondertitel 10">
            <a:extLst>
              <a:ext uri="{FF2B5EF4-FFF2-40B4-BE49-F238E27FC236}">
                <a16:creationId xmlns:a16="http://schemas.microsoft.com/office/drawing/2014/main" id="{4CD0F281-546D-4B29-8AE4-510848CB6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dirty="0"/>
              <a:t>Achterstanden en rol medezeggenschap </a:t>
            </a:r>
          </a:p>
          <a:p>
            <a:endParaRPr lang="nl-NL" dirty="0"/>
          </a:p>
          <a:p>
            <a:r>
              <a:rPr lang="nl-NL" dirty="0"/>
              <a:t>17 mei 2021</a:t>
            </a:r>
          </a:p>
          <a:p>
            <a:r>
              <a:rPr lang="nl-NL" dirty="0"/>
              <a:t>Janny Arends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6AA31FD3-26F9-4AEE-A357-56BFAF65A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248" y="3353662"/>
            <a:ext cx="3191186" cy="2754202"/>
          </a:xfrm>
          <a:prstGeom prst="rect">
            <a:avLst/>
          </a:prstGeom>
        </p:spPr>
      </p:pic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B7434EA7-9642-4D6C-9B4D-4B8EA15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8891-9575-432E-9D6F-2E22B53C13ED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620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A2DA128-EF37-44FD-AF64-32967163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79C-1F48-F048-849F-F4911CFFF34C}" type="slidenum">
              <a:rPr lang="nl-NL" smtClean="0">
                <a:latin typeface="+mj-lt"/>
              </a:rPr>
              <a:pPr/>
              <a:t>2</a:t>
            </a:fld>
            <a:endParaRPr lang="nl-NL" dirty="0">
              <a:latin typeface="+mj-l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4C1636-2F93-452B-8C62-CEEA20280A05}"/>
              </a:ext>
            </a:extLst>
          </p:cNvPr>
          <p:cNvSpPr txBox="1">
            <a:spLocks/>
          </p:cNvSpPr>
          <p:nvPr/>
        </p:nvSpPr>
        <p:spPr>
          <a:xfrm>
            <a:off x="900113" y="2389319"/>
            <a:ext cx="7886700" cy="35829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000" dirty="0"/>
              <a:t>Invoering WMS in 2007</a:t>
            </a:r>
          </a:p>
          <a:p>
            <a:pPr>
              <a:lnSpc>
                <a:spcPct val="150000"/>
              </a:lnSpc>
            </a:pPr>
            <a:endParaRPr lang="nl-NL" altLang="nl-NL" sz="2000" dirty="0"/>
          </a:p>
          <a:p>
            <a:pPr>
              <a:lnSpc>
                <a:spcPct val="150000"/>
              </a:lnSpc>
            </a:pPr>
            <a:r>
              <a:rPr lang="nl-NL" altLang="nl-NL" sz="2000" dirty="0"/>
              <a:t>Evaluatie in 2012</a:t>
            </a:r>
          </a:p>
          <a:p>
            <a:pPr>
              <a:lnSpc>
                <a:spcPct val="150000"/>
              </a:lnSpc>
            </a:pPr>
            <a:endParaRPr lang="nl-NL" altLang="nl-NL" sz="2000" dirty="0"/>
          </a:p>
          <a:p>
            <a:pPr>
              <a:lnSpc>
                <a:spcPct val="150000"/>
              </a:lnSpc>
            </a:pPr>
            <a:r>
              <a:rPr lang="nl-NL" altLang="nl-NL" sz="2000" dirty="0"/>
              <a:t>Geen wetswijzigingen, wel aandacht voor verbetering medezeggenschap in de praktijk</a:t>
            </a:r>
          </a:p>
        </p:txBody>
      </p:sp>
      <p:sp>
        <p:nvSpPr>
          <p:cNvPr id="4" name="Tekstvak 7">
            <a:extLst>
              <a:ext uri="{FF2B5EF4-FFF2-40B4-BE49-F238E27FC236}">
                <a16:creationId xmlns:a16="http://schemas.microsoft.com/office/drawing/2014/main" id="{0A318BBD-FD03-4F0F-A325-DDE69F70BFBB}"/>
              </a:ext>
            </a:extLst>
          </p:cNvPr>
          <p:cNvSpPr txBox="1"/>
          <p:nvPr/>
        </p:nvSpPr>
        <p:spPr>
          <a:xfrm>
            <a:off x="614321" y="1500457"/>
            <a:ext cx="67275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800" b="1" spc="30" dirty="0">
                <a:latin typeface="Ubuntu" panose="020B0504030602030204" pitchFamily="34" charset="0"/>
                <a:cs typeface="Avenir LT Std 85 Heavy"/>
              </a:rPr>
              <a:t>Advies goede </a:t>
            </a:r>
            <a:r>
              <a:rPr lang="nl-NL" sz="2800" b="1" spc="30" dirty="0" err="1">
                <a:latin typeface="Ubuntu" panose="020B0504030602030204" pitchFamily="34" charset="0"/>
                <a:cs typeface="Avenir LT Std 85 Heavy"/>
              </a:rPr>
              <a:t>medezeggenschap:aanleiding</a:t>
            </a:r>
            <a:endParaRPr lang="nl-NL" sz="2800" b="1" spc="30" dirty="0">
              <a:latin typeface="Ubuntu" panose="020B0504030602030204" pitchFamily="34" charset="0"/>
              <a:cs typeface="Avenir LT Std 85 Heavy"/>
            </a:endParaRPr>
          </a:p>
        </p:txBody>
      </p:sp>
    </p:spTree>
    <p:extLst>
      <p:ext uri="{BB962C8B-B14F-4D97-AF65-F5344CB8AC3E}">
        <p14:creationId xmlns:p14="http://schemas.microsoft.com/office/powerpoint/2010/main" val="108273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A2DA128-EF37-44FD-AF64-32967163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79C-1F48-F048-849F-F4911CFFF34C}" type="slidenum">
              <a:rPr lang="nl-NL" smtClean="0">
                <a:latin typeface="+mj-lt"/>
              </a:rPr>
              <a:pPr/>
              <a:t>3</a:t>
            </a:fld>
            <a:endParaRPr lang="nl-NL" dirty="0">
              <a:latin typeface="+mj-l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4C1636-2F93-452B-8C62-CEEA20280A05}"/>
              </a:ext>
            </a:extLst>
          </p:cNvPr>
          <p:cNvSpPr txBox="1">
            <a:spLocks/>
          </p:cNvSpPr>
          <p:nvPr/>
        </p:nvSpPr>
        <p:spPr>
          <a:xfrm>
            <a:off x="900113" y="2389319"/>
            <a:ext cx="7886700" cy="35829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000" dirty="0"/>
              <a:t>Advies goede medezeggenschap: uitgebracht door de landelijke organisaties van leerlingen, ouders, werknemers, schoolleiders en bestuurders</a:t>
            </a:r>
          </a:p>
          <a:p>
            <a:pPr>
              <a:lnSpc>
                <a:spcPct val="150000"/>
              </a:lnSpc>
            </a:pPr>
            <a:r>
              <a:rPr lang="nl-NL" altLang="nl-NL" sz="2000" dirty="0"/>
              <a:t>Unieke aanpak, geldt nog steeds</a:t>
            </a:r>
          </a:p>
          <a:p>
            <a:pPr>
              <a:lnSpc>
                <a:spcPct val="150000"/>
              </a:lnSpc>
            </a:pPr>
            <a:r>
              <a:rPr lang="nl-NL" altLang="nl-NL" sz="2000" dirty="0"/>
              <a:t>Uitgangspunt: gezamenlijk belang van medezeggenschap in het onderwijs</a:t>
            </a:r>
            <a:endParaRPr lang="nl-NL" altLang="nl-NL" sz="2000" dirty="0">
              <a:latin typeface="Ubuntu" panose="020B0504030602030204"/>
            </a:endParaRPr>
          </a:p>
        </p:txBody>
      </p:sp>
      <p:sp>
        <p:nvSpPr>
          <p:cNvPr id="4" name="Tekstvak 7">
            <a:extLst>
              <a:ext uri="{FF2B5EF4-FFF2-40B4-BE49-F238E27FC236}">
                <a16:creationId xmlns:a16="http://schemas.microsoft.com/office/drawing/2014/main" id="{0A318BBD-FD03-4F0F-A325-DDE69F70BFBB}"/>
              </a:ext>
            </a:extLst>
          </p:cNvPr>
          <p:cNvSpPr txBox="1"/>
          <p:nvPr/>
        </p:nvSpPr>
        <p:spPr>
          <a:xfrm>
            <a:off x="640955" y="1500457"/>
            <a:ext cx="654356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800" b="1" spc="30" dirty="0">
                <a:latin typeface="Ubuntu" panose="020B0504030602030204" pitchFamily="34" charset="0"/>
                <a:cs typeface="Avenir LT Std 85 Heavy"/>
              </a:rPr>
              <a:t>Advies goede medezeggenschap: tot </a:t>
            </a:r>
            <a:r>
              <a:rPr lang="nl-NL" sz="2800" b="1" spc="30" dirty="0" err="1">
                <a:latin typeface="Ubuntu" panose="020B0504030602030204" pitchFamily="34" charset="0"/>
                <a:cs typeface="Avenir LT Std 85 Heavy"/>
              </a:rPr>
              <a:t>standkoming</a:t>
            </a:r>
            <a:endParaRPr lang="nl-NL" sz="2800" b="1" spc="30" dirty="0">
              <a:latin typeface="Ubuntu" panose="020B0504030602030204" pitchFamily="34" charset="0"/>
              <a:cs typeface="Avenir LT Std 85 Heavy"/>
            </a:endParaRPr>
          </a:p>
        </p:txBody>
      </p:sp>
    </p:spTree>
    <p:extLst>
      <p:ext uri="{BB962C8B-B14F-4D97-AF65-F5344CB8AC3E}">
        <p14:creationId xmlns:p14="http://schemas.microsoft.com/office/powerpoint/2010/main" val="38213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A2DA128-EF37-44FD-AF64-32967163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79C-1F48-F048-849F-F4911CFFF34C}" type="slidenum">
              <a:rPr lang="nl-NL" smtClean="0">
                <a:latin typeface="+mj-lt"/>
              </a:rPr>
              <a:pPr/>
              <a:t>4</a:t>
            </a:fld>
            <a:endParaRPr lang="nl-NL" dirty="0">
              <a:latin typeface="+mj-l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4C1636-2F93-452B-8C62-CEEA20280A05}"/>
              </a:ext>
            </a:extLst>
          </p:cNvPr>
          <p:cNvSpPr txBox="1">
            <a:spLocks/>
          </p:cNvSpPr>
          <p:nvPr/>
        </p:nvSpPr>
        <p:spPr>
          <a:xfrm>
            <a:off x="900113" y="2389319"/>
            <a:ext cx="7886700" cy="35829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000" dirty="0"/>
              <a:t>Advies bestaat uit 3 delen: </a:t>
            </a:r>
          </a:p>
          <a:p>
            <a:pPr lvl="1">
              <a:lnSpc>
                <a:spcPct val="150000"/>
              </a:lnSpc>
            </a:pPr>
            <a:r>
              <a:rPr lang="nl-NL" altLang="nl-NL" sz="1600" dirty="0"/>
              <a:t>Normen, afspraken en gedragingen die samen de basis vormen voor goede medezeggenschap; richtsnoer voor praktisch handelen</a:t>
            </a:r>
          </a:p>
          <a:p>
            <a:pPr lvl="1">
              <a:lnSpc>
                <a:spcPct val="150000"/>
              </a:lnSpc>
            </a:pPr>
            <a:r>
              <a:rPr lang="nl-NL" altLang="nl-NL" sz="1600" dirty="0"/>
              <a:t>Achtergronden en juridische basis </a:t>
            </a:r>
          </a:p>
          <a:p>
            <a:pPr lvl="1">
              <a:lnSpc>
                <a:spcPct val="150000"/>
              </a:lnSpc>
            </a:pPr>
            <a:r>
              <a:rPr lang="nl-NL" altLang="nl-NL" sz="1600" dirty="0"/>
              <a:t>Vervolg</a:t>
            </a:r>
          </a:p>
        </p:txBody>
      </p:sp>
      <p:sp>
        <p:nvSpPr>
          <p:cNvPr id="4" name="Tekstvak 7">
            <a:extLst>
              <a:ext uri="{FF2B5EF4-FFF2-40B4-BE49-F238E27FC236}">
                <a16:creationId xmlns:a16="http://schemas.microsoft.com/office/drawing/2014/main" id="{0A318BBD-FD03-4F0F-A325-DDE69F70BFBB}"/>
              </a:ext>
            </a:extLst>
          </p:cNvPr>
          <p:cNvSpPr txBox="1"/>
          <p:nvPr/>
        </p:nvSpPr>
        <p:spPr>
          <a:xfrm>
            <a:off x="614322" y="1500457"/>
            <a:ext cx="65435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800" b="1" spc="30" dirty="0">
                <a:latin typeface="Ubuntu" panose="020B0504030602030204" pitchFamily="34" charset="0"/>
                <a:cs typeface="Avenir LT Std 85 Heavy"/>
              </a:rPr>
              <a:t>Advies goede medezeggenschap: inhoud</a:t>
            </a:r>
          </a:p>
        </p:txBody>
      </p:sp>
    </p:spTree>
    <p:extLst>
      <p:ext uri="{BB962C8B-B14F-4D97-AF65-F5344CB8AC3E}">
        <p14:creationId xmlns:p14="http://schemas.microsoft.com/office/powerpoint/2010/main" val="27451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A2DA128-EF37-44FD-AF64-32967163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79C-1F48-F048-849F-F4911CFFF34C}" type="slidenum">
              <a:rPr lang="nl-NL" smtClean="0">
                <a:latin typeface="+mj-lt"/>
              </a:rPr>
              <a:pPr/>
              <a:t>5</a:t>
            </a:fld>
            <a:endParaRPr lang="nl-NL" dirty="0">
              <a:latin typeface="+mj-l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4C1636-2F93-452B-8C62-CEEA20280A05}"/>
              </a:ext>
            </a:extLst>
          </p:cNvPr>
          <p:cNvSpPr txBox="1">
            <a:spLocks/>
          </p:cNvSpPr>
          <p:nvPr/>
        </p:nvSpPr>
        <p:spPr>
          <a:xfrm>
            <a:off x="900113" y="2389319"/>
            <a:ext cx="7886700" cy="35829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000" dirty="0"/>
              <a:t>Relatie MR en bevoegd gezag</a:t>
            </a:r>
          </a:p>
          <a:p>
            <a:pPr>
              <a:lnSpc>
                <a:spcPct val="150000"/>
              </a:lnSpc>
            </a:pPr>
            <a:r>
              <a:rPr lang="nl-NL" altLang="nl-NL" sz="2000" dirty="0"/>
              <a:t>Relatie MR en achterban</a:t>
            </a:r>
          </a:p>
          <a:p>
            <a:pPr>
              <a:lnSpc>
                <a:spcPct val="150000"/>
              </a:lnSpc>
            </a:pPr>
            <a:r>
              <a:rPr lang="nl-NL" altLang="nl-NL" sz="2000" dirty="0"/>
              <a:t>Taken en bevoegdheden</a:t>
            </a:r>
          </a:p>
          <a:p>
            <a:pPr>
              <a:lnSpc>
                <a:spcPct val="150000"/>
              </a:lnSpc>
            </a:pPr>
            <a:r>
              <a:rPr lang="nl-NL" altLang="nl-NL" sz="2000" dirty="0"/>
              <a:t>Faciliteiten</a:t>
            </a:r>
          </a:p>
        </p:txBody>
      </p:sp>
      <p:sp>
        <p:nvSpPr>
          <p:cNvPr id="4" name="Tekstvak 7">
            <a:extLst>
              <a:ext uri="{FF2B5EF4-FFF2-40B4-BE49-F238E27FC236}">
                <a16:creationId xmlns:a16="http://schemas.microsoft.com/office/drawing/2014/main" id="{0A318BBD-FD03-4F0F-A325-DDE69F70BFBB}"/>
              </a:ext>
            </a:extLst>
          </p:cNvPr>
          <p:cNvSpPr txBox="1"/>
          <p:nvPr/>
        </p:nvSpPr>
        <p:spPr>
          <a:xfrm>
            <a:off x="614322" y="1500457"/>
            <a:ext cx="65435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800" b="1" spc="30" dirty="0">
                <a:latin typeface="Ubuntu" panose="020B0504030602030204" pitchFamily="34" charset="0"/>
                <a:cs typeface="Avenir LT Std 85 Heavy"/>
              </a:rPr>
              <a:t>20 </a:t>
            </a:r>
            <a:r>
              <a:rPr lang="nl-NL" sz="2800" b="1" spc="30" dirty="0" err="1">
                <a:latin typeface="Ubuntu" panose="020B0504030602030204" pitchFamily="34" charset="0"/>
                <a:cs typeface="Avenir LT Std 85 Heavy"/>
              </a:rPr>
              <a:t>Gedragsankers,opgedeeld</a:t>
            </a:r>
            <a:r>
              <a:rPr lang="nl-NL" sz="2800" b="1" spc="30" dirty="0">
                <a:latin typeface="Ubuntu" panose="020B0504030602030204" pitchFamily="34" charset="0"/>
                <a:cs typeface="Avenir LT Std 85 Heavy"/>
              </a:rPr>
              <a:t> in thema’s</a:t>
            </a:r>
          </a:p>
        </p:txBody>
      </p:sp>
    </p:spTree>
    <p:extLst>
      <p:ext uri="{BB962C8B-B14F-4D97-AF65-F5344CB8AC3E}">
        <p14:creationId xmlns:p14="http://schemas.microsoft.com/office/powerpoint/2010/main" val="41471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A2DA128-EF37-44FD-AF64-32967163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79C-1F48-F048-849F-F4911CFFF34C}" type="slidenum">
              <a:rPr lang="nl-NL" smtClean="0">
                <a:latin typeface="+mj-lt"/>
              </a:rPr>
              <a:pPr/>
              <a:t>6</a:t>
            </a:fld>
            <a:endParaRPr lang="nl-NL" dirty="0">
              <a:latin typeface="+mj-l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4C1636-2F93-452B-8C62-CEEA20280A05}"/>
              </a:ext>
            </a:extLst>
          </p:cNvPr>
          <p:cNvSpPr txBox="1">
            <a:spLocks/>
          </p:cNvSpPr>
          <p:nvPr/>
        </p:nvSpPr>
        <p:spPr>
          <a:xfrm>
            <a:off x="900113" y="2389319"/>
            <a:ext cx="7886700" cy="35829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000" dirty="0"/>
              <a:t>Medezeggenschap volgt zeggenschap</a:t>
            </a:r>
          </a:p>
          <a:p>
            <a:pPr>
              <a:lnSpc>
                <a:spcPct val="150000"/>
              </a:lnSpc>
            </a:pPr>
            <a:r>
              <a:rPr lang="nl-NL" altLang="nl-NL" sz="2000" dirty="0"/>
              <a:t>We werken samen aan draagvlak</a:t>
            </a:r>
          </a:p>
          <a:p>
            <a:pPr>
              <a:lnSpc>
                <a:spcPct val="150000"/>
              </a:lnSpc>
            </a:pPr>
            <a:r>
              <a:rPr lang="nl-NL" altLang="nl-NL" sz="2000" dirty="0"/>
              <a:t>We informeren elkaar zo volledig mogelijk</a:t>
            </a:r>
          </a:p>
          <a:p>
            <a:pPr>
              <a:lnSpc>
                <a:spcPct val="150000"/>
              </a:lnSpc>
            </a:pPr>
            <a:r>
              <a:rPr lang="nl-NL" altLang="nl-NL" sz="2000" dirty="0"/>
              <a:t>We proberen er samen uit te komen</a:t>
            </a:r>
          </a:p>
          <a:p>
            <a:pPr>
              <a:lnSpc>
                <a:spcPct val="150000"/>
              </a:lnSpc>
            </a:pPr>
            <a:r>
              <a:rPr lang="nl-NL" altLang="nl-NL" sz="2000" dirty="0"/>
              <a:t>We zijn er voor onze school</a:t>
            </a:r>
          </a:p>
        </p:txBody>
      </p:sp>
      <p:sp>
        <p:nvSpPr>
          <p:cNvPr id="4" name="Tekstvak 7">
            <a:extLst>
              <a:ext uri="{FF2B5EF4-FFF2-40B4-BE49-F238E27FC236}">
                <a16:creationId xmlns:a16="http://schemas.microsoft.com/office/drawing/2014/main" id="{0A318BBD-FD03-4F0F-A325-DDE69F70BFBB}"/>
              </a:ext>
            </a:extLst>
          </p:cNvPr>
          <p:cNvSpPr txBox="1"/>
          <p:nvPr/>
        </p:nvSpPr>
        <p:spPr>
          <a:xfrm>
            <a:off x="614322" y="1500457"/>
            <a:ext cx="65435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800" b="1" spc="30" dirty="0">
                <a:latin typeface="Ubuntu" panose="020B0504030602030204" pitchFamily="34" charset="0"/>
                <a:cs typeface="Avenir LT Std 85 Heavy"/>
              </a:rPr>
              <a:t>20 Gedragsankers: voorbeelden</a:t>
            </a:r>
          </a:p>
        </p:txBody>
      </p:sp>
    </p:spTree>
    <p:extLst>
      <p:ext uri="{BB962C8B-B14F-4D97-AF65-F5344CB8AC3E}">
        <p14:creationId xmlns:p14="http://schemas.microsoft.com/office/powerpoint/2010/main" val="11428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A2DA128-EF37-44FD-AF64-32967163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379C-1F48-F048-849F-F4911CFFF34C}" type="slidenum">
              <a:rPr lang="nl-NL" smtClean="0">
                <a:latin typeface="+mj-lt"/>
              </a:rPr>
              <a:pPr/>
              <a:t>7</a:t>
            </a:fld>
            <a:endParaRPr lang="nl-NL" dirty="0">
              <a:latin typeface="+mj-l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4C1636-2F93-452B-8C62-CEEA20280A05}"/>
              </a:ext>
            </a:extLst>
          </p:cNvPr>
          <p:cNvSpPr txBox="1">
            <a:spLocks/>
          </p:cNvSpPr>
          <p:nvPr/>
        </p:nvSpPr>
        <p:spPr>
          <a:xfrm>
            <a:off x="900113" y="2389319"/>
            <a:ext cx="7886700" cy="35829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000" dirty="0"/>
              <a:t>Belangrijke rol MR</a:t>
            </a:r>
          </a:p>
          <a:p>
            <a:pPr>
              <a:lnSpc>
                <a:spcPct val="150000"/>
              </a:lnSpc>
            </a:pPr>
            <a:r>
              <a:rPr lang="nl-NL" altLang="nl-NL" sz="2000" dirty="0"/>
              <a:t>Samenwerking; gezamenlijk doel</a:t>
            </a:r>
          </a:p>
          <a:p>
            <a:pPr>
              <a:lnSpc>
                <a:spcPct val="150000"/>
              </a:lnSpc>
            </a:pPr>
            <a:r>
              <a:rPr lang="nl-NL" altLang="nl-NL" sz="2000" dirty="0"/>
              <a:t>Zorgen voor draagvlak</a:t>
            </a:r>
          </a:p>
          <a:p>
            <a:pPr>
              <a:lnSpc>
                <a:spcPct val="150000"/>
              </a:lnSpc>
            </a:pPr>
            <a:r>
              <a:rPr lang="nl-NL" altLang="nl-NL" sz="2000" dirty="0"/>
              <a:t>Kwaliteit gaat </a:t>
            </a:r>
            <a:r>
              <a:rPr lang="nl-NL" altLang="nl-NL" sz="2000"/>
              <a:t>voor snelheid</a:t>
            </a:r>
            <a:endParaRPr lang="nl-NL" altLang="nl-NL" sz="2000" dirty="0"/>
          </a:p>
          <a:p>
            <a:pPr>
              <a:lnSpc>
                <a:spcPct val="150000"/>
              </a:lnSpc>
            </a:pPr>
            <a:endParaRPr lang="nl-NL" altLang="nl-NL" sz="2000" dirty="0"/>
          </a:p>
          <a:p>
            <a:pPr>
              <a:lnSpc>
                <a:spcPct val="150000"/>
              </a:lnSpc>
            </a:pPr>
            <a:endParaRPr lang="nl-NL" altLang="nl-NL" sz="2000" dirty="0"/>
          </a:p>
        </p:txBody>
      </p:sp>
      <p:sp>
        <p:nvSpPr>
          <p:cNvPr id="4" name="Tekstvak 7">
            <a:extLst>
              <a:ext uri="{FF2B5EF4-FFF2-40B4-BE49-F238E27FC236}">
                <a16:creationId xmlns:a16="http://schemas.microsoft.com/office/drawing/2014/main" id="{0A318BBD-FD03-4F0F-A325-DDE69F70BFBB}"/>
              </a:ext>
            </a:extLst>
          </p:cNvPr>
          <p:cNvSpPr txBox="1"/>
          <p:nvPr/>
        </p:nvSpPr>
        <p:spPr>
          <a:xfrm>
            <a:off x="614322" y="1500457"/>
            <a:ext cx="65435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800" b="1" spc="30" dirty="0">
                <a:latin typeface="Ubuntu" panose="020B0504030602030204" pitchFamily="34" charset="0"/>
                <a:cs typeface="Avenir LT Std 85 Heavy"/>
              </a:rPr>
              <a:t>Samenhang Advies en NPO</a:t>
            </a:r>
          </a:p>
        </p:txBody>
      </p:sp>
    </p:spTree>
    <p:extLst>
      <p:ext uri="{BB962C8B-B14F-4D97-AF65-F5344CB8AC3E}">
        <p14:creationId xmlns:p14="http://schemas.microsoft.com/office/powerpoint/2010/main" val="23229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5590C33-DCCA-4F21-B240-C4A896DCADE6}"/>
              </a:ext>
            </a:extLst>
          </p:cNvPr>
          <p:cNvSpPr txBox="1"/>
          <p:nvPr/>
        </p:nvSpPr>
        <p:spPr>
          <a:xfrm>
            <a:off x="895689" y="2447918"/>
            <a:ext cx="427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Ubuntu" panose="020B0504030602030204" pitchFamily="34" charset="0"/>
              </a:rPr>
              <a:t>DANK VOOR DE AANDACHT!</a:t>
            </a:r>
          </a:p>
        </p:txBody>
      </p:sp>
    </p:spTree>
    <p:extLst>
      <p:ext uri="{BB962C8B-B14F-4D97-AF65-F5344CB8AC3E}">
        <p14:creationId xmlns:p14="http://schemas.microsoft.com/office/powerpoint/2010/main" val="12317720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7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6" id="{A7ACF5E2-A387-46F3-A8D3-EE4216CA1A3F}" vid="{4CC26F16-110E-4BA6-BBB1-B5210620A79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9D114252F194D924BE8C7C3EF65D9" ma:contentTypeVersion="10" ma:contentTypeDescription="Een nieuw document maken." ma:contentTypeScope="" ma:versionID="3af1c985d613723a588acc080d740274">
  <xsd:schema xmlns:xsd="http://www.w3.org/2001/XMLSchema" xmlns:xs="http://www.w3.org/2001/XMLSchema" xmlns:p="http://schemas.microsoft.com/office/2006/metadata/properties" xmlns:ns2="34e2ae6a-5fe0-4414-9377-079bc826e4a6" targetNamespace="http://schemas.microsoft.com/office/2006/metadata/properties" ma:root="true" ma:fieldsID="5d5cf4a4de50f05ac95f1d103f3d7479" ns2:_="">
    <xsd:import namespace="34e2ae6a-5fe0-4414-9377-079bc826e4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2ae6a-5fe0-4414-9377-079bc826e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8648B4-AA22-46AE-8C0D-4D916BFB80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0746E-AB40-4271-8C58-E53D56F0AB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EA132A-4D25-4E75-8E87-DF544B749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e2ae6a-5fe0-4414-9377-079bc826e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VOO sjabloon 4x3</Template>
  <TotalTime>255</TotalTime>
  <Words>202</Words>
  <Application>Microsoft Office PowerPoint</Application>
  <PresentationFormat>Diavoorstelling (4:3)</PresentationFormat>
  <Paragraphs>58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Avenir LT Std 85 Heavy</vt:lpstr>
      <vt:lpstr>Calibri</vt:lpstr>
      <vt:lpstr>Ubuntu</vt:lpstr>
      <vt:lpstr>Kantoorthema</vt:lpstr>
      <vt:lpstr>Webinar CAOP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Elles Verschoor</dc:creator>
  <cp:lastModifiedBy>Janny Arends</cp:lastModifiedBy>
  <cp:revision>16</cp:revision>
  <dcterms:created xsi:type="dcterms:W3CDTF">2021-03-12T11:39:39Z</dcterms:created>
  <dcterms:modified xsi:type="dcterms:W3CDTF">2021-05-11T19:22:55Z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0x01010023C9D114252F194D924BE8C7C3EF65D9</vt:lpwstr>
  </property>
</Properties>
</file>